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79" r:id="rId5"/>
    <p:sldId id="289" r:id="rId6"/>
    <p:sldId id="301" r:id="rId7"/>
    <p:sldId id="304" r:id="rId8"/>
    <p:sldId id="281" r:id="rId9"/>
    <p:sldId id="285" r:id="rId10"/>
    <p:sldId id="286" r:id="rId11"/>
    <p:sldId id="287" r:id="rId12"/>
    <p:sldId id="288" r:id="rId13"/>
    <p:sldId id="297" r:id="rId14"/>
    <p:sldId id="292" r:id="rId15"/>
    <p:sldId id="298" r:id="rId16"/>
    <p:sldId id="296" r:id="rId17"/>
    <p:sldId id="280" r:id="rId18"/>
    <p:sldId id="290" r:id="rId19"/>
    <p:sldId id="305" r:id="rId20"/>
    <p:sldId id="283" r:id="rId21"/>
    <p:sldId id="295" r:id="rId22"/>
    <p:sldId id="284" r:id="rId23"/>
    <p:sldId id="282" r:id="rId24"/>
    <p:sldId id="294" r:id="rId25"/>
    <p:sldId id="300" r:id="rId26"/>
    <p:sldId id="26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F118E9-640C-DDF4-81CD-D0B781D10806}" name="susan elmore" initials="se" userId="2e3031cc3ed6421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000"/>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129" autoAdjust="0"/>
    <p:restoredTop sz="94630"/>
  </p:normalViewPr>
  <p:slideViewPr>
    <p:cSldViewPr snapToGrid="0" snapToObjects="1">
      <p:cViewPr varScale="1">
        <p:scale>
          <a:sx n="59" d="100"/>
          <a:sy n="59" d="100"/>
        </p:scale>
        <p:origin x="1248" y="5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54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FAA508-F0CD-46EA-95FB-26B559A0B5D9}"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70FAA508-F0CD-46EA-95FB-26B559A0B5D9}" type="datetimeFigureOut">
              <a:rPr lang="en-US" smtClean="0"/>
              <a:t>8/11/2025</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4A822907-8A9D-4F6B-98F6-913902AD56B5}"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70FAA508-F0CD-46EA-95FB-26B559A0B5D9}" type="datetimeFigureOut">
              <a:rPr lang="en-US" smtClean="0"/>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AA508-F0CD-46EA-95FB-26B559A0B5D9}" type="datetimeFigureOut">
              <a:rPr lang="en-US" smtClean="0"/>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0FAA508-F0CD-46EA-95FB-26B559A0B5D9}" type="datetimeFigureOut">
              <a:rPr lang="en-US" smtClean="0"/>
              <a:t>8/11/2025</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4A822907-8A9D-4F6B-98F6-913902AD56B5}"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ancbh.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571500" y="3822857"/>
            <a:ext cx="8001000" cy="2196943"/>
          </a:xfrm>
        </p:spPr>
        <p:txBody>
          <a:bodyPr>
            <a:normAutofit/>
          </a:bodyPr>
          <a:lstStyle/>
          <a:p>
            <a:r>
              <a:rPr lang="en-US" sz="2800" dirty="0"/>
              <a:t>New member(s):  Jerry McKee</a:t>
            </a:r>
          </a:p>
          <a:p>
            <a:r>
              <a:rPr lang="en-US" sz="2800" dirty="0"/>
              <a:t>Trainers:  Jean Douglas &amp; Eva Brown</a:t>
            </a:r>
          </a:p>
          <a:p>
            <a:r>
              <a:rPr lang="en-US" sz="2800" dirty="0"/>
              <a:t>Date(s):  August, 2025</a:t>
            </a:r>
          </a:p>
          <a:p>
            <a:endParaRPr lang="en-US" sz="2800" dirty="0"/>
          </a:p>
          <a:p>
            <a:endParaRPr lang="en-US" sz="2800" dirty="0"/>
          </a:p>
        </p:txBody>
      </p:sp>
      <p:pic>
        <p:nvPicPr>
          <p:cNvPr id="4" name="Picture 3"/>
          <p:cNvPicPr>
            <a:picLocks noChangeAspect="1"/>
          </p:cNvPicPr>
          <p:nvPr/>
        </p:nvPicPr>
        <p:blipFill>
          <a:blip r:embed="rId2"/>
          <a:stretch>
            <a:fillRect/>
          </a:stretch>
        </p:blipFill>
        <p:spPr>
          <a:xfrm>
            <a:off x="0" y="188922"/>
            <a:ext cx="9144000" cy="1544185"/>
          </a:xfrm>
          <a:prstGeom prst="rect">
            <a:avLst/>
          </a:prstGeom>
        </p:spPr>
      </p:pic>
      <p:sp>
        <p:nvSpPr>
          <p:cNvPr id="6" name="Title 5">
            <a:extLst>
              <a:ext uri="{FF2B5EF4-FFF2-40B4-BE49-F238E27FC236}">
                <a16:creationId xmlns:a16="http://schemas.microsoft.com/office/drawing/2014/main" id="{6C0A570A-93AE-2EB7-B45F-3475A010820D}"/>
              </a:ext>
            </a:extLst>
          </p:cNvPr>
          <p:cNvSpPr>
            <a:spLocks noGrp="1"/>
          </p:cNvSpPr>
          <p:nvPr>
            <p:ph type="ctrTitle"/>
          </p:nvPr>
        </p:nvSpPr>
        <p:spPr/>
        <p:txBody>
          <a:bodyPr/>
          <a:lstStyle/>
          <a:p>
            <a:r>
              <a:rPr lang="en-US" dirty="0"/>
              <a:t>ANCBH New Member Discussions</a:t>
            </a:r>
          </a:p>
        </p:txBody>
      </p:sp>
    </p:spTree>
    <p:extLst>
      <p:ext uri="{BB962C8B-B14F-4D97-AF65-F5344CB8AC3E}">
        <p14:creationId xmlns:p14="http://schemas.microsoft.com/office/powerpoint/2010/main" val="3635167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203200"/>
            <a:ext cx="8913813" cy="868218"/>
          </a:xfrm>
        </p:spPr>
        <p:txBody>
          <a:bodyPr>
            <a:normAutofit fontScale="90000"/>
          </a:bodyPr>
          <a:lstStyle/>
          <a:p>
            <a:r>
              <a:rPr lang="en-US" dirty="0"/>
              <a:t>Review of Current Member Specialties and Roles, continued</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618836" y="1578429"/>
            <a:ext cx="8201890" cy="4991336"/>
          </a:xfrm>
        </p:spPr>
        <p:txBody>
          <a:bodyPr>
            <a:normAutofit fontScale="77500" lnSpcReduction="20000"/>
          </a:bodyPr>
          <a:lstStyle/>
          <a:p>
            <a:r>
              <a:rPr lang="en-US" b="1" dirty="0"/>
              <a:t>Eva Brown</a:t>
            </a:r>
            <a:r>
              <a:rPr lang="en-US" dirty="0"/>
              <a:t>: Past secretary, Assistant Director Health Department, public health advocate (diabetes), Nursing Home Consultant, and BOH member  (Warren)</a:t>
            </a:r>
          </a:p>
          <a:p>
            <a:r>
              <a:rPr lang="en-US" b="1" dirty="0"/>
              <a:t>Janet Clayton</a:t>
            </a:r>
            <a:r>
              <a:rPr lang="en-US" dirty="0"/>
              <a:t>: Health Director and liaison from the NC Association of Local Health Directors  (Person)</a:t>
            </a:r>
          </a:p>
          <a:p>
            <a:r>
              <a:rPr lang="en-US" b="1" dirty="0"/>
              <a:t>Marielena Moreno-Garcia</a:t>
            </a:r>
            <a:r>
              <a:rPr lang="en-US" dirty="0"/>
              <a:t>: Liaison to NCLHD Accreditation Board, NALBOH Board of Directors, nurse, and BOH Chair, member  (Alamance)</a:t>
            </a:r>
          </a:p>
          <a:p>
            <a:r>
              <a:rPr lang="en-US" b="1" dirty="0"/>
              <a:t>Calvert Jeffers</a:t>
            </a:r>
            <a:r>
              <a:rPr lang="en-US" dirty="0"/>
              <a:t>: Past ANCBH President and veterinarian BOH (Forsyth)</a:t>
            </a:r>
          </a:p>
          <a:p>
            <a:r>
              <a:rPr lang="en-US" b="1" dirty="0"/>
              <a:t>Karl Johnson</a:t>
            </a:r>
            <a:r>
              <a:rPr lang="en-US" dirty="0"/>
              <a:t>:  Assistant Professor and Liaison from UNC Gillings SOPH (Durham)</a:t>
            </a:r>
          </a:p>
          <a:p>
            <a:r>
              <a:rPr lang="en-US" b="1" dirty="0"/>
              <a:t>Eddie Jordan</a:t>
            </a:r>
            <a:r>
              <a:rPr lang="en-US" dirty="0"/>
              <a:t>:  Past Chair of Surry County Board of Health  (Surry)</a:t>
            </a:r>
          </a:p>
          <a:p>
            <a:r>
              <a:rPr lang="en-US" b="1" dirty="0"/>
              <a:t>Kevin Austin:  </a:t>
            </a:r>
            <a:r>
              <a:rPr lang="en-US" dirty="0"/>
              <a:t>Past Chair of Yadkin County Commissioners, engineer (Yadkin)</a:t>
            </a:r>
          </a:p>
          <a:p>
            <a:r>
              <a:rPr lang="en-US" b="1" dirty="0"/>
              <a:t>Pam Andrews</a:t>
            </a:r>
            <a:r>
              <a:rPr lang="en-US" dirty="0"/>
              <a:t>:  current chair of </a:t>
            </a:r>
            <a:r>
              <a:rPr lang="en-US" dirty="0" err="1"/>
              <a:t>AppHealthcare</a:t>
            </a:r>
            <a:r>
              <a:rPr lang="en-US" dirty="0"/>
              <a:t> District  Board of Health and mental health counselor (Allegany, Ashe and Watauga)</a:t>
            </a:r>
          </a:p>
          <a:p>
            <a:r>
              <a:rPr lang="en-US" b="1" dirty="0"/>
              <a:t>Jerry McKee</a:t>
            </a:r>
            <a:r>
              <a:rPr lang="en-US" dirty="0"/>
              <a:t>:  Past member of Burke County BOH  and mental health pharmacist (Burke)</a:t>
            </a:r>
          </a:p>
          <a:p>
            <a:endParaRPr lang="en-US" dirty="0"/>
          </a:p>
          <a:p>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211626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467874"/>
            <a:ext cx="8913813" cy="914400"/>
          </a:xfrm>
        </p:spPr>
        <p:txBody>
          <a:bodyPr>
            <a:normAutofit/>
          </a:bodyPr>
          <a:lstStyle/>
          <a:p>
            <a:r>
              <a:rPr lang="en-US" dirty="0"/>
              <a:t>Executive Director</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370115" y="1502257"/>
            <a:ext cx="8447314" cy="5067508"/>
          </a:xfrm>
        </p:spPr>
        <p:txBody>
          <a:bodyPr>
            <a:normAutofit fontScale="77500" lnSpcReduction="20000"/>
          </a:bodyPr>
          <a:lstStyle/>
          <a:p>
            <a:r>
              <a:rPr lang="en-US" sz="2300" b="1" dirty="0"/>
              <a:t>Merle Green, MBA, MPH</a:t>
            </a:r>
          </a:p>
          <a:p>
            <a:r>
              <a:rPr lang="en-US" dirty="0"/>
              <a:t>30 hours/week</a:t>
            </a:r>
          </a:p>
          <a:p>
            <a:r>
              <a:rPr lang="en-US" dirty="0"/>
              <a:t>Represents ANCBH at meetings and attends the Health Director’s monthly meetings.  </a:t>
            </a:r>
          </a:p>
          <a:p>
            <a:r>
              <a:rPr lang="en-US" dirty="0"/>
              <a:t>Attends each of the 10 regional zones as scheduled.</a:t>
            </a:r>
          </a:p>
          <a:p>
            <a:r>
              <a:rPr lang="en-US" dirty="0"/>
              <a:t>Past Health Director of Guilford County.</a:t>
            </a:r>
          </a:p>
          <a:p>
            <a:r>
              <a:rPr lang="en-US" dirty="0"/>
              <a:t>Knowledgeable in public health in state and knows many key persons.</a:t>
            </a:r>
          </a:p>
          <a:p>
            <a:r>
              <a:rPr lang="en-US" dirty="0"/>
              <a:t>Office located at Alamance Health Department in Burlington (4</a:t>
            </a:r>
            <a:r>
              <a:rPr lang="en-US" baseline="30000" dirty="0"/>
              <a:t>th</a:t>
            </a:r>
            <a:r>
              <a:rPr lang="en-US" dirty="0"/>
              <a:t> floor, mgreen@alamance-countync.gov)</a:t>
            </a:r>
          </a:p>
          <a:p>
            <a:r>
              <a:rPr lang="en-US" dirty="0"/>
              <a:t>Responds to questions from calls, meetings, website, etc. concerning policies and conflicts.</a:t>
            </a:r>
          </a:p>
          <a:p>
            <a:r>
              <a:rPr lang="en-US" dirty="0"/>
              <a:t>Leads activities and works with board members on an on-going basis.</a:t>
            </a:r>
          </a:p>
          <a:p>
            <a:r>
              <a:rPr lang="en-US" dirty="0"/>
              <a:t>Supervises our Program Consultant (ashley.curtice9@gmail.com)</a:t>
            </a:r>
          </a:p>
        </p:txBody>
      </p:sp>
    </p:spTree>
    <p:extLst>
      <p:ext uri="{BB962C8B-B14F-4D97-AF65-F5344CB8AC3E}">
        <p14:creationId xmlns:p14="http://schemas.microsoft.com/office/powerpoint/2010/main" val="3992590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467874"/>
            <a:ext cx="8913813" cy="914400"/>
          </a:xfrm>
        </p:spPr>
        <p:txBody>
          <a:bodyPr>
            <a:normAutofit/>
          </a:bodyPr>
          <a:lstStyle/>
          <a:p>
            <a:r>
              <a:rPr lang="en-US" dirty="0"/>
              <a:t>Meetings</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766762" y="1502257"/>
            <a:ext cx="7610476" cy="5067508"/>
          </a:xfrm>
        </p:spPr>
        <p:txBody>
          <a:bodyPr>
            <a:normAutofit fontScale="92500" lnSpcReduction="20000"/>
          </a:bodyPr>
          <a:lstStyle/>
          <a:p>
            <a:r>
              <a:rPr lang="en-US" dirty="0"/>
              <a:t>Members selected the following time for our </a:t>
            </a:r>
            <a:r>
              <a:rPr lang="en-US" b="1" dirty="0">
                <a:solidFill>
                  <a:schemeClr val="accent1">
                    <a:lumMod val="75000"/>
                  </a:schemeClr>
                </a:solidFill>
              </a:rPr>
              <a:t>meetings</a:t>
            </a:r>
            <a:r>
              <a:rPr lang="en-US" dirty="0"/>
              <a:t> this year:</a:t>
            </a:r>
          </a:p>
          <a:p>
            <a:pPr lvl="1"/>
            <a:r>
              <a:rPr lang="en-US" dirty="0"/>
              <a:t>Every other month (odd numbered months)</a:t>
            </a:r>
          </a:p>
          <a:p>
            <a:pPr lvl="1"/>
            <a:r>
              <a:rPr lang="en-US" dirty="0"/>
              <a:t>Every third Wednesday of the scheduled month</a:t>
            </a:r>
          </a:p>
          <a:p>
            <a:pPr lvl="1"/>
            <a:r>
              <a:rPr lang="en-US" dirty="0"/>
              <a:t>9am  (with 10a hard stop)</a:t>
            </a:r>
          </a:p>
          <a:p>
            <a:pPr lvl="1"/>
            <a:r>
              <a:rPr lang="en-US" dirty="0"/>
              <a:t>Zoom</a:t>
            </a:r>
          </a:p>
          <a:p>
            <a:r>
              <a:rPr lang="en-US" dirty="0"/>
              <a:t>Governance Network Zooms are provided</a:t>
            </a:r>
          </a:p>
          <a:p>
            <a:pPr lvl="1"/>
            <a:r>
              <a:rPr lang="en-US" dirty="0"/>
              <a:t>Every other month (even numbered months), Monday evening in scheduled month at 7pm with a hard stop at 8pm.</a:t>
            </a:r>
          </a:p>
          <a:p>
            <a:r>
              <a:rPr lang="en-US" dirty="0"/>
              <a:t>An </a:t>
            </a:r>
            <a:r>
              <a:rPr lang="en-US" b="1" dirty="0">
                <a:solidFill>
                  <a:schemeClr val="accent1">
                    <a:lumMod val="75000"/>
                  </a:schemeClr>
                </a:solidFill>
              </a:rPr>
              <a:t>Annual Meeting </a:t>
            </a:r>
            <a:r>
              <a:rPr lang="en-US" dirty="0"/>
              <a:t>is required per the Bylaws.  The purpose is to vote on officers, present our awards, and update the Bylaws.  Institutional members are invited to participate and vote at this meeting. </a:t>
            </a:r>
          </a:p>
          <a:p>
            <a:r>
              <a:rPr lang="en-US" dirty="0"/>
              <a:t>A </a:t>
            </a:r>
            <a:r>
              <a:rPr lang="en-US" b="1" dirty="0">
                <a:solidFill>
                  <a:schemeClr val="accent1">
                    <a:lumMod val="75000"/>
                  </a:schemeClr>
                </a:solidFill>
              </a:rPr>
              <a:t>Whole Year Calendar </a:t>
            </a:r>
            <a:r>
              <a:rPr lang="en-US" dirty="0"/>
              <a:t>is maintained by the Executive Committee so members will know when meetings occur and the status of projects.  This is updated monthly.</a:t>
            </a:r>
          </a:p>
          <a:p>
            <a:endParaRPr lang="en-US" dirty="0"/>
          </a:p>
        </p:txBody>
      </p:sp>
    </p:spTree>
    <p:extLst>
      <p:ext uri="{BB962C8B-B14F-4D97-AF65-F5344CB8AC3E}">
        <p14:creationId xmlns:p14="http://schemas.microsoft.com/office/powerpoint/2010/main" val="1722721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467874"/>
            <a:ext cx="8913813" cy="914400"/>
          </a:xfrm>
        </p:spPr>
        <p:txBody>
          <a:bodyPr>
            <a:normAutofit/>
          </a:bodyPr>
          <a:lstStyle/>
          <a:p>
            <a:r>
              <a:rPr lang="en-US" dirty="0"/>
              <a:t>Member Communication</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766762" y="1502257"/>
            <a:ext cx="7610476" cy="5067508"/>
          </a:xfrm>
        </p:spPr>
        <p:txBody>
          <a:bodyPr>
            <a:normAutofit/>
          </a:bodyPr>
          <a:lstStyle/>
          <a:p>
            <a:r>
              <a:rPr lang="en-US" b="1" dirty="0">
                <a:solidFill>
                  <a:schemeClr val="accent1">
                    <a:lumMod val="75000"/>
                  </a:schemeClr>
                </a:solidFill>
              </a:rPr>
              <a:t>Agenda</a:t>
            </a:r>
            <a:r>
              <a:rPr lang="en-US" b="1" dirty="0">
                <a:solidFill>
                  <a:srgbClr val="92D050"/>
                </a:solidFill>
              </a:rPr>
              <a:t> </a:t>
            </a:r>
            <a:r>
              <a:rPr lang="en-US" dirty="0"/>
              <a:t>is emailed at least a week before the scheduled meeting, including attachments.  Late minute documents may be emailed out before the meeting.</a:t>
            </a:r>
          </a:p>
          <a:p>
            <a:r>
              <a:rPr lang="en-US" b="1" dirty="0">
                <a:solidFill>
                  <a:schemeClr val="accent1">
                    <a:lumMod val="75000"/>
                  </a:schemeClr>
                </a:solidFill>
              </a:rPr>
              <a:t>Minutes</a:t>
            </a:r>
            <a:r>
              <a:rPr lang="en-US" dirty="0"/>
              <a:t> will be emailed after the meeting with the required follow-up defined.  Attachments will be included also.  Approval will be voted upon at the next meeting.</a:t>
            </a:r>
          </a:p>
          <a:p>
            <a:r>
              <a:rPr lang="en-US" b="1" dirty="0">
                <a:solidFill>
                  <a:schemeClr val="accent1">
                    <a:lumMod val="75000"/>
                  </a:schemeClr>
                </a:solidFill>
              </a:rPr>
              <a:t>Decisions</a:t>
            </a:r>
            <a:r>
              <a:rPr lang="en-US" dirty="0"/>
              <a:t> can be made by email if needed to be made between meetings. Members email their vote.</a:t>
            </a:r>
          </a:p>
          <a:p>
            <a:r>
              <a:rPr lang="en-US" b="1" dirty="0">
                <a:solidFill>
                  <a:schemeClr val="accent1">
                    <a:lumMod val="75000"/>
                  </a:schemeClr>
                </a:solidFill>
              </a:rPr>
              <a:t>Goals</a:t>
            </a:r>
            <a:r>
              <a:rPr lang="en-US" b="1" dirty="0">
                <a:solidFill>
                  <a:srgbClr val="92D050"/>
                </a:solidFill>
              </a:rPr>
              <a:t> </a:t>
            </a:r>
            <a:r>
              <a:rPr lang="en-US" dirty="0"/>
              <a:t>are agreed upon and worked on throughout the year.  Committee Reports are presented at meetings as needed, i.e., Finance, Bylaws, Governance Network, Executive, Nomination/Awards, Program/Newsletter, Training, Accreditation, and NALBOH. </a:t>
            </a:r>
          </a:p>
        </p:txBody>
      </p:sp>
    </p:spTree>
    <p:extLst>
      <p:ext uri="{BB962C8B-B14F-4D97-AF65-F5344CB8AC3E}">
        <p14:creationId xmlns:p14="http://schemas.microsoft.com/office/powerpoint/2010/main" val="1355563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467874"/>
            <a:ext cx="8913813" cy="914400"/>
          </a:xfrm>
        </p:spPr>
        <p:txBody>
          <a:bodyPr>
            <a:normAutofit/>
          </a:bodyPr>
          <a:lstStyle/>
          <a:p>
            <a:r>
              <a:rPr lang="en-US" dirty="0"/>
              <a:t>Communication Strategies</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766762" y="1502257"/>
            <a:ext cx="7610476" cy="5067508"/>
          </a:xfrm>
        </p:spPr>
        <p:txBody>
          <a:bodyPr>
            <a:normAutofit lnSpcReduction="10000"/>
          </a:bodyPr>
          <a:lstStyle/>
          <a:p>
            <a:r>
              <a:rPr lang="en-US" b="1" dirty="0"/>
              <a:t>Newsletter:</a:t>
            </a:r>
          </a:p>
          <a:p>
            <a:pPr lvl="1"/>
            <a:r>
              <a:rPr lang="en-US" dirty="0"/>
              <a:t>Format and production strategies are being tested to see what works best.  Our last newsletter was well received.  </a:t>
            </a:r>
          </a:p>
          <a:p>
            <a:pPr lvl="1"/>
            <a:r>
              <a:rPr lang="en-US" dirty="0"/>
              <a:t>The newsletter focuses on current topics, meetings, situational problem solving from across the state, advocacy efforts, etc.  Our Executive Director and Leadership Team identify articles for the newsletters.  </a:t>
            </a:r>
          </a:p>
          <a:p>
            <a:pPr lvl="1"/>
            <a:r>
              <a:rPr lang="en-US" dirty="0"/>
              <a:t>Our members may be asked to contribute short articles based upon their specialties and communications with local BOH members across the state.</a:t>
            </a:r>
          </a:p>
          <a:p>
            <a:r>
              <a:rPr lang="en-US" b="1" dirty="0"/>
              <a:t>Website:</a:t>
            </a:r>
          </a:p>
          <a:p>
            <a:pPr lvl="1"/>
            <a:r>
              <a:rPr lang="en-US" dirty="0"/>
              <a:t>News and interesting information are posted to our website as needed.  Please refer interested persons to this website.  It is well designed.  </a:t>
            </a:r>
          </a:p>
          <a:p>
            <a:pPr lvl="1"/>
            <a:r>
              <a:rPr lang="en-US" dirty="0"/>
              <a:t>Share any ideas that you have for the website with John Kessler, PharmD.</a:t>
            </a:r>
          </a:p>
          <a:p>
            <a:pPr marL="0" indent="0">
              <a:buNone/>
            </a:pPr>
            <a:endParaRPr lang="en-US" dirty="0"/>
          </a:p>
        </p:txBody>
      </p:sp>
    </p:spTree>
    <p:extLst>
      <p:ext uri="{BB962C8B-B14F-4D97-AF65-F5344CB8AC3E}">
        <p14:creationId xmlns:p14="http://schemas.microsoft.com/office/powerpoint/2010/main" val="4159817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803DF-FBCC-71E9-50E9-858D82D13133}"/>
              </a:ext>
            </a:extLst>
          </p:cNvPr>
          <p:cNvSpPr>
            <a:spLocks noGrp="1"/>
          </p:cNvSpPr>
          <p:nvPr>
            <p:ph type="title"/>
          </p:nvPr>
        </p:nvSpPr>
        <p:spPr/>
        <p:txBody>
          <a:bodyPr/>
          <a:lstStyle/>
          <a:p>
            <a:r>
              <a:rPr lang="en-US" dirty="0"/>
              <a:t>Networking and Visibility</a:t>
            </a:r>
          </a:p>
        </p:txBody>
      </p:sp>
      <p:sp>
        <p:nvSpPr>
          <p:cNvPr id="3" name="Content Placeholder 2">
            <a:extLst>
              <a:ext uri="{FF2B5EF4-FFF2-40B4-BE49-F238E27FC236}">
                <a16:creationId xmlns:a16="http://schemas.microsoft.com/office/drawing/2014/main" id="{8C254BD3-54CF-32DE-B8AD-43CA957ED7AF}"/>
              </a:ext>
            </a:extLst>
          </p:cNvPr>
          <p:cNvSpPr>
            <a:spLocks noGrp="1"/>
          </p:cNvSpPr>
          <p:nvPr>
            <p:ph idx="1"/>
          </p:nvPr>
        </p:nvSpPr>
        <p:spPr/>
        <p:txBody>
          <a:bodyPr>
            <a:normAutofit fontScale="92500" lnSpcReduction="20000"/>
          </a:bodyPr>
          <a:lstStyle/>
          <a:p>
            <a:r>
              <a:rPr lang="en-US" dirty="0"/>
              <a:t>Send ANCBH board members to NALBOH annual meetings and NCPHA theme specific meetings (leadership, data management, education, etc.) </a:t>
            </a:r>
          </a:p>
          <a:p>
            <a:r>
              <a:rPr lang="en-US" dirty="0"/>
              <a:t>Send Executive Director to NALBOH and NACCHO national conferences.</a:t>
            </a:r>
          </a:p>
          <a:p>
            <a:r>
              <a:rPr lang="en-US" dirty="0"/>
              <a:t>When funds are available, provide scholarships for ANCBH board members and institutional members to attend conferences.</a:t>
            </a:r>
          </a:p>
          <a:p>
            <a:r>
              <a:rPr lang="en-US" dirty="0"/>
              <a:t>Meet with local legislators in Raleigh to address key public health issues</a:t>
            </a:r>
          </a:p>
          <a:p>
            <a:r>
              <a:rPr lang="en-US" sz="2000" dirty="0">
                <a:solidFill>
                  <a:schemeClr val="tx1"/>
                </a:solidFill>
              </a:rPr>
              <a:t>Advocate for public health on Hill Day in Washington, DC</a:t>
            </a:r>
          </a:p>
          <a:p>
            <a:pPr marL="0" indent="0">
              <a:buNone/>
            </a:pPr>
            <a:endParaRPr lang="en-US" dirty="0"/>
          </a:p>
        </p:txBody>
      </p:sp>
    </p:spTree>
    <p:extLst>
      <p:ext uri="{BB962C8B-B14F-4D97-AF65-F5344CB8AC3E}">
        <p14:creationId xmlns:p14="http://schemas.microsoft.com/office/powerpoint/2010/main" val="689321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467874"/>
            <a:ext cx="8913813" cy="914400"/>
          </a:xfrm>
        </p:spPr>
        <p:txBody>
          <a:bodyPr>
            <a:normAutofit/>
          </a:bodyPr>
          <a:lstStyle/>
          <a:p>
            <a:r>
              <a:rPr lang="en-US" dirty="0"/>
              <a:t>Finances</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511629" y="1382274"/>
            <a:ext cx="8098971" cy="5187491"/>
          </a:xfrm>
        </p:spPr>
        <p:txBody>
          <a:bodyPr>
            <a:normAutofit/>
          </a:bodyPr>
          <a:lstStyle/>
          <a:p>
            <a:r>
              <a:rPr lang="en-US" dirty="0"/>
              <a:t>In July of each year, each county is asked to pay registration </a:t>
            </a:r>
            <a:r>
              <a:rPr lang="en-US" b="1" dirty="0">
                <a:solidFill>
                  <a:schemeClr val="accent1">
                    <a:lumMod val="75000"/>
                  </a:schemeClr>
                </a:solidFill>
              </a:rPr>
              <a:t>dues</a:t>
            </a:r>
            <a:r>
              <a:rPr lang="en-US" b="1" dirty="0">
                <a:solidFill>
                  <a:srgbClr val="92D050"/>
                </a:solidFill>
              </a:rPr>
              <a:t> </a:t>
            </a:r>
            <a:r>
              <a:rPr lang="en-US" dirty="0"/>
              <a:t>to ANCBH.  $400 per year.  We expect 90%+ renewal rate each year.  </a:t>
            </a:r>
          </a:p>
          <a:p>
            <a:pPr lvl="1"/>
            <a:r>
              <a:rPr lang="en-US" dirty="0"/>
              <a:t>(Districts pay one fee only).</a:t>
            </a:r>
          </a:p>
          <a:p>
            <a:r>
              <a:rPr lang="en-US" b="1" dirty="0">
                <a:solidFill>
                  <a:schemeClr val="accent1">
                    <a:lumMod val="75000"/>
                  </a:schemeClr>
                </a:solidFill>
              </a:rPr>
              <a:t>Fundraising</a:t>
            </a:r>
            <a:r>
              <a:rPr lang="en-US" dirty="0"/>
              <a:t> efforts include continuing education programs, sponsorships for exhibiting at meetings, grant writing for small projects, etc.  Ideas such as working with NC Association of County Commissioners to seek funding support for accreditation and our organization.  </a:t>
            </a:r>
          </a:p>
          <a:p>
            <a:r>
              <a:rPr lang="en-US" dirty="0"/>
              <a:t>The </a:t>
            </a:r>
            <a:r>
              <a:rPr lang="en-US" b="1" dirty="0">
                <a:solidFill>
                  <a:schemeClr val="accent1">
                    <a:lumMod val="75000"/>
                  </a:schemeClr>
                </a:solidFill>
              </a:rPr>
              <a:t>Finance Committee </a:t>
            </a:r>
            <a:r>
              <a:rPr lang="en-US" dirty="0"/>
              <a:t>prepares the budget and approves any activity where funds are required, such as registration program </a:t>
            </a:r>
            <a:r>
              <a:rPr lang="en-US" dirty="0" err="1"/>
              <a:t>BetterUnite</a:t>
            </a:r>
            <a:r>
              <a:rPr lang="en-US" dirty="0"/>
              <a:t>®.  The budget is written to spend interest each year, protecting our principal.</a:t>
            </a:r>
          </a:p>
          <a:p>
            <a:pPr marL="0" indent="0">
              <a:buNone/>
            </a:pPr>
            <a:endParaRPr lang="en-US" dirty="0"/>
          </a:p>
        </p:txBody>
      </p:sp>
    </p:spTree>
    <p:extLst>
      <p:ext uri="{BB962C8B-B14F-4D97-AF65-F5344CB8AC3E}">
        <p14:creationId xmlns:p14="http://schemas.microsoft.com/office/powerpoint/2010/main" val="2437069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B4A46-D805-2ADC-7BA0-A7A4B35D2ABA}"/>
              </a:ext>
            </a:extLst>
          </p:cNvPr>
          <p:cNvSpPr>
            <a:spLocks noGrp="1"/>
          </p:cNvSpPr>
          <p:nvPr>
            <p:ph type="title"/>
          </p:nvPr>
        </p:nvSpPr>
        <p:spPr>
          <a:xfrm>
            <a:off x="0" y="279029"/>
            <a:ext cx="8913813" cy="914400"/>
          </a:xfrm>
        </p:spPr>
        <p:txBody>
          <a:bodyPr/>
          <a:lstStyle/>
          <a:p>
            <a:r>
              <a:rPr lang="en-US" dirty="0"/>
              <a:t>Partnerships</a:t>
            </a:r>
          </a:p>
        </p:txBody>
      </p:sp>
      <p:sp>
        <p:nvSpPr>
          <p:cNvPr id="3" name="Content Placeholder 2">
            <a:extLst>
              <a:ext uri="{FF2B5EF4-FFF2-40B4-BE49-F238E27FC236}">
                <a16:creationId xmlns:a16="http://schemas.microsoft.com/office/drawing/2014/main" id="{616350A1-1619-D660-B011-6EF711D4C202}"/>
              </a:ext>
            </a:extLst>
          </p:cNvPr>
          <p:cNvSpPr>
            <a:spLocks noGrp="1"/>
          </p:cNvSpPr>
          <p:nvPr>
            <p:ph idx="1"/>
          </p:nvPr>
        </p:nvSpPr>
        <p:spPr>
          <a:xfrm>
            <a:off x="766762" y="1360927"/>
            <a:ext cx="7610476" cy="5218044"/>
          </a:xfrm>
        </p:spPr>
        <p:txBody>
          <a:bodyPr>
            <a:normAutofit fontScale="92500" lnSpcReduction="20000"/>
          </a:bodyPr>
          <a:lstStyle/>
          <a:p>
            <a:pPr algn="l" fontAlgn="base"/>
            <a:r>
              <a:rPr lang="en-US" b="0" i="0" dirty="0">
                <a:solidFill>
                  <a:srgbClr val="000000"/>
                </a:solidFill>
                <a:effectLst/>
              </a:rPr>
              <a:t>ANCBH continues to meet the needs of our members by working with:</a:t>
            </a:r>
          </a:p>
          <a:p>
            <a:pPr algn="l" fontAlgn="base">
              <a:buFont typeface="Arial" panose="020B0604020202020204" pitchFamily="34" charset="0"/>
              <a:buChar char="•"/>
            </a:pPr>
            <a:r>
              <a:rPr lang="en-US" b="1" i="0" dirty="0">
                <a:solidFill>
                  <a:schemeClr val="accent1">
                    <a:lumMod val="75000"/>
                  </a:schemeClr>
                </a:solidFill>
                <a:effectLst/>
              </a:rPr>
              <a:t>NCALHD:</a:t>
            </a:r>
            <a:r>
              <a:rPr lang="en-US" b="0" i="0" dirty="0">
                <a:solidFill>
                  <a:schemeClr val="accent1">
                    <a:lumMod val="75000"/>
                  </a:schemeClr>
                </a:solidFill>
                <a:effectLst/>
              </a:rPr>
              <a:t>  </a:t>
            </a:r>
            <a:r>
              <a:rPr lang="en-US" b="0" i="0" dirty="0">
                <a:solidFill>
                  <a:srgbClr val="000000"/>
                </a:solidFill>
                <a:effectLst/>
              </a:rPr>
              <a:t>Local health directors by attending their monthly meetings, supporting their advocacy efforts, and giving a monthly report of our activities;</a:t>
            </a:r>
          </a:p>
          <a:p>
            <a:pPr algn="l" fontAlgn="base">
              <a:buFont typeface="Arial" panose="020B0604020202020204" pitchFamily="34" charset="0"/>
              <a:buChar char="•"/>
            </a:pPr>
            <a:r>
              <a:rPr lang="en-US" b="0" i="0" dirty="0">
                <a:solidFill>
                  <a:srgbClr val="000000"/>
                </a:solidFill>
                <a:effectLst/>
              </a:rPr>
              <a:t>The </a:t>
            </a:r>
            <a:r>
              <a:rPr lang="en-US" b="1" i="0" dirty="0">
                <a:solidFill>
                  <a:schemeClr val="accent1">
                    <a:lumMod val="75000"/>
                  </a:schemeClr>
                </a:solidFill>
                <a:effectLst/>
              </a:rPr>
              <a:t>N.C. Institute of Public Health </a:t>
            </a:r>
            <a:r>
              <a:rPr lang="en-US" b="0" i="0" dirty="0">
                <a:solidFill>
                  <a:srgbClr val="000000"/>
                </a:solidFill>
                <a:effectLst/>
              </a:rPr>
              <a:t>local board of health training program by providing a trainer and providing input on subject matter;</a:t>
            </a:r>
          </a:p>
          <a:p>
            <a:pPr algn="l" fontAlgn="base">
              <a:buFont typeface="Arial" panose="020B0604020202020204" pitchFamily="34" charset="0"/>
              <a:buChar char="•"/>
            </a:pPr>
            <a:r>
              <a:rPr lang="en-US" b="0" i="0" dirty="0">
                <a:solidFill>
                  <a:srgbClr val="000000"/>
                </a:solidFill>
                <a:effectLst/>
              </a:rPr>
              <a:t>The </a:t>
            </a:r>
            <a:r>
              <a:rPr lang="en-US" b="1" i="0" dirty="0">
                <a:solidFill>
                  <a:schemeClr val="accent1">
                    <a:lumMod val="75000"/>
                  </a:schemeClr>
                </a:solidFill>
                <a:effectLst/>
              </a:rPr>
              <a:t>N.C. Local Health Department Accreditation Board </a:t>
            </a:r>
            <a:r>
              <a:rPr lang="en-US" b="0" i="0" dirty="0">
                <a:solidFill>
                  <a:srgbClr val="000000"/>
                </a:solidFill>
                <a:effectLst/>
              </a:rPr>
              <a:t>with our  four members serving on the board (one as chair, two as subcommittee chairs and one on the appeals committee; </a:t>
            </a:r>
          </a:p>
          <a:p>
            <a:pPr algn="l" fontAlgn="base">
              <a:buFont typeface="Arial" panose="020B0604020202020204" pitchFamily="34" charset="0"/>
              <a:buChar char="•"/>
            </a:pPr>
            <a:r>
              <a:rPr lang="en-US" b="1" i="0" dirty="0">
                <a:solidFill>
                  <a:schemeClr val="accent1">
                    <a:lumMod val="75000"/>
                  </a:schemeClr>
                </a:solidFill>
                <a:effectLst/>
              </a:rPr>
              <a:t>Liaison groups </a:t>
            </a:r>
            <a:r>
              <a:rPr lang="en-US" b="0" i="0" dirty="0">
                <a:solidFill>
                  <a:srgbClr val="000000"/>
                </a:solidFill>
                <a:effectLst/>
              </a:rPr>
              <a:t>such as N.C. Association of County Commissioners, N.C. Alliance for Health, NCPHA, and the N.C. Citizens for Public Health.</a:t>
            </a:r>
          </a:p>
          <a:p>
            <a:pPr algn="l" fontAlgn="base"/>
            <a:r>
              <a:rPr lang="en-US" dirty="0">
                <a:solidFill>
                  <a:srgbClr val="000000"/>
                </a:solidFill>
              </a:rPr>
              <a:t>Bylaws can be found on our website (</a:t>
            </a:r>
            <a:r>
              <a:rPr lang="en-US" dirty="0" err="1">
                <a:solidFill>
                  <a:srgbClr val="000000"/>
                </a:solidFill>
              </a:rPr>
              <a:t>ancbh.org</a:t>
            </a:r>
            <a:r>
              <a:rPr lang="en-US" dirty="0">
                <a:solidFill>
                  <a:srgbClr val="000000"/>
                </a:solidFill>
              </a:rPr>
              <a:t>).</a:t>
            </a:r>
            <a:endParaRPr lang="en-US" b="0" i="0" dirty="0">
              <a:solidFill>
                <a:srgbClr val="000000"/>
              </a:solidFill>
              <a:effectLst/>
            </a:endParaRPr>
          </a:p>
          <a:p>
            <a:endParaRPr lang="en-US" dirty="0"/>
          </a:p>
        </p:txBody>
      </p:sp>
    </p:spTree>
    <p:extLst>
      <p:ext uri="{BB962C8B-B14F-4D97-AF65-F5344CB8AC3E}">
        <p14:creationId xmlns:p14="http://schemas.microsoft.com/office/powerpoint/2010/main" val="2512952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467874"/>
            <a:ext cx="8913813" cy="914400"/>
          </a:xfrm>
        </p:spPr>
        <p:txBody>
          <a:bodyPr>
            <a:normAutofit/>
          </a:bodyPr>
          <a:lstStyle/>
          <a:p>
            <a:r>
              <a:rPr lang="en-US" dirty="0"/>
              <a:t>Annual Awards</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766762" y="1502257"/>
            <a:ext cx="7610476" cy="5067508"/>
          </a:xfrm>
        </p:spPr>
        <p:txBody>
          <a:bodyPr>
            <a:normAutofit fontScale="92500" lnSpcReduction="10000"/>
          </a:bodyPr>
          <a:lstStyle/>
          <a:p>
            <a:r>
              <a:rPr lang="en-US" b="1" dirty="0"/>
              <a:t>Outstanding Board of Health Award</a:t>
            </a:r>
          </a:p>
          <a:p>
            <a:pPr lvl="1"/>
            <a:r>
              <a:rPr lang="en-US" dirty="0"/>
              <a:t>BOH is an institutional member that has shown leadership in public health accomplishments.</a:t>
            </a:r>
          </a:p>
          <a:p>
            <a:r>
              <a:rPr lang="en-US" b="1" dirty="0"/>
              <a:t>Robert “Ed” Strother Partnership Award</a:t>
            </a:r>
          </a:p>
          <a:p>
            <a:pPr lvl="1"/>
            <a:r>
              <a:rPr lang="en-US" dirty="0"/>
              <a:t>Individual or institution that has established and/or fostered a public-private partnership that has improved public health for their community.</a:t>
            </a:r>
          </a:p>
          <a:p>
            <a:r>
              <a:rPr lang="en-US" b="1" dirty="0"/>
              <a:t>Carl Durham Award</a:t>
            </a:r>
          </a:p>
          <a:p>
            <a:pPr lvl="1"/>
            <a:r>
              <a:rPr lang="en-US" dirty="0"/>
              <a:t>Institutional, individual, associate or emeritus member that has made significant contributions to public health.</a:t>
            </a:r>
          </a:p>
          <a:p>
            <a:r>
              <a:rPr lang="en-US" b="1" dirty="0"/>
              <a:t>Robert Blackburn and Vaughn Upshaw Scholarship Awards</a:t>
            </a:r>
          </a:p>
          <a:p>
            <a:pPr lvl="1"/>
            <a:r>
              <a:rPr lang="en-US" dirty="0"/>
              <a:t>Outstanding graduate students in the Public Health Leadership Program with a demonstrated commitment to local PH agencies, leadership skills, academic excellence, and contributions to NC may qualify.  </a:t>
            </a:r>
            <a:r>
              <a:rPr lang="en-US" i="1" dirty="0"/>
              <a:t>Awards are contingent upon budget.</a:t>
            </a:r>
          </a:p>
          <a:p>
            <a:pPr marL="0" indent="0">
              <a:buNone/>
            </a:pPr>
            <a:endParaRPr lang="en-US" dirty="0"/>
          </a:p>
        </p:txBody>
      </p:sp>
    </p:spTree>
    <p:extLst>
      <p:ext uri="{BB962C8B-B14F-4D97-AF65-F5344CB8AC3E}">
        <p14:creationId xmlns:p14="http://schemas.microsoft.com/office/powerpoint/2010/main" val="1900369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AAC2F-5EB1-AE72-3DD7-495109A865AB}"/>
              </a:ext>
            </a:extLst>
          </p:cNvPr>
          <p:cNvSpPr>
            <a:spLocks noGrp="1"/>
          </p:cNvSpPr>
          <p:nvPr>
            <p:ph type="title"/>
          </p:nvPr>
        </p:nvSpPr>
        <p:spPr>
          <a:xfrm>
            <a:off x="0" y="468086"/>
            <a:ext cx="8913813" cy="1121228"/>
          </a:xfrm>
        </p:spPr>
        <p:txBody>
          <a:bodyPr/>
          <a:lstStyle/>
          <a:p>
            <a:r>
              <a:rPr lang="en-US" dirty="0"/>
              <a:t>Committees</a:t>
            </a:r>
          </a:p>
        </p:txBody>
      </p:sp>
      <p:sp>
        <p:nvSpPr>
          <p:cNvPr id="3" name="Content Placeholder 2">
            <a:extLst>
              <a:ext uri="{FF2B5EF4-FFF2-40B4-BE49-F238E27FC236}">
                <a16:creationId xmlns:a16="http://schemas.microsoft.com/office/drawing/2014/main" id="{18705080-B95F-8EE5-55A3-762AE927C6B5}"/>
              </a:ext>
            </a:extLst>
          </p:cNvPr>
          <p:cNvSpPr>
            <a:spLocks noGrp="1"/>
          </p:cNvSpPr>
          <p:nvPr>
            <p:ph idx="1"/>
          </p:nvPr>
        </p:nvSpPr>
        <p:spPr>
          <a:xfrm>
            <a:off x="1328057" y="1894114"/>
            <a:ext cx="6476999" cy="4659085"/>
          </a:xfrm>
        </p:spPr>
        <p:txBody>
          <a:bodyPr>
            <a:normAutofit fontScale="85000" lnSpcReduction="20000"/>
          </a:bodyPr>
          <a:lstStyle/>
          <a:p>
            <a:r>
              <a:rPr lang="en-US" sz="2300" b="1" dirty="0"/>
              <a:t>Committees defined in Bylaws:</a:t>
            </a:r>
          </a:p>
          <a:p>
            <a:pPr lvl="1">
              <a:buFont typeface="Wingdings" panose="05000000000000000000" pitchFamily="2" charset="2"/>
              <a:buChar char="q"/>
            </a:pPr>
            <a:r>
              <a:rPr lang="en-US" sz="2100" dirty="0"/>
              <a:t>	Executive  (President is Chair)</a:t>
            </a:r>
          </a:p>
          <a:p>
            <a:pPr lvl="1">
              <a:buFont typeface="Wingdings" panose="05000000000000000000" pitchFamily="2" charset="2"/>
              <a:buChar char="q"/>
            </a:pPr>
            <a:r>
              <a:rPr lang="en-US" sz="2100" dirty="0"/>
              <a:t>	Bylaws  (All Board Members serve on this)</a:t>
            </a:r>
          </a:p>
          <a:p>
            <a:pPr lvl="1">
              <a:buFont typeface="Wingdings" panose="05000000000000000000" pitchFamily="2" charset="2"/>
              <a:buChar char="q"/>
            </a:pPr>
            <a:r>
              <a:rPr lang="en-US" sz="2100" dirty="0"/>
              <a:t>	Finance  (Treasurer is Chair)</a:t>
            </a:r>
          </a:p>
          <a:p>
            <a:pPr lvl="1">
              <a:buFont typeface="Wingdings" panose="05000000000000000000" pitchFamily="2" charset="2"/>
              <a:buChar char="q"/>
            </a:pPr>
            <a:r>
              <a:rPr lang="en-US" sz="2100" dirty="0"/>
              <a:t>	Nomination/Awards  (Emeritus and </a:t>
            </a:r>
            <a:r>
              <a:rPr lang="en-US" sz="2100"/>
              <a:t>Past 	President</a:t>
            </a:r>
            <a:r>
              <a:rPr lang="en-US" sz="2100" dirty="0"/>
              <a:t>)</a:t>
            </a:r>
          </a:p>
          <a:p>
            <a:pPr lvl="1">
              <a:buFont typeface="Wingdings" panose="05000000000000000000" pitchFamily="2" charset="2"/>
              <a:buChar char="q"/>
            </a:pPr>
            <a:r>
              <a:rPr lang="en-US" sz="2100" dirty="0"/>
              <a:t>	Program/Newsletter (VP and Executive Director)</a:t>
            </a:r>
          </a:p>
          <a:p>
            <a:pPr lvl="1">
              <a:buFont typeface="Wingdings" panose="05000000000000000000" pitchFamily="2" charset="2"/>
              <a:buChar char="q"/>
            </a:pPr>
            <a:r>
              <a:rPr lang="en-US" sz="2100" dirty="0"/>
              <a:t>	Accreditation of Health Departments (ANCBH   	has 4 seats on this statewide.)</a:t>
            </a:r>
          </a:p>
          <a:p>
            <a:r>
              <a:rPr lang="en-US" sz="2100" b="1" dirty="0"/>
              <a:t>Working Groups appo</a:t>
            </a:r>
            <a:r>
              <a:rPr lang="en-US" sz="2300" b="1" dirty="0"/>
              <a:t>inted by the President (temporary)</a:t>
            </a:r>
          </a:p>
          <a:p>
            <a:pPr lvl="1"/>
            <a:r>
              <a:rPr lang="en-US" sz="2000" dirty="0"/>
              <a:t>Training</a:t>
            </a:r>
          </a:p>
          <a:p>
            <a:pPr lvl="1"/>
            <a:r>
              <a:rPr lang="en-US" sz="2000" dirty="0"/>
              <a:t>Governance Network Community</a:t>
            </a:r>
          </a:p>
          <a:p>
            <a:pPr>
              <a:buFont typeface="Wingdings" panose="05000000000000000000" pitchFamily="2" charset="2"/>
              <a:buChar char="q"/>
            </a:pPr>
            <a:r>
              <a:rPr lang="en-US" sz="2300" b="1" dirty="0"/>
              <a:t>Members who are elected to leadership positions with NALBOH update our board.  </a:t>
            </a:r>
          </a:p>
        </p:txBody>
      </p:sp>
    </p:spTree>
    <p:extLst>
      <p:ext uri="{BB962C8B-B14F-4D97-AF65-F5344CB8AC3E}">
        <p14:creationId xmlns:p14="http://schemas.microsoft.com/office/powerpoint/2010/main" val="3414768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1F30-4A5F-6C6C-2BF2-621263E6CF50}"/>
              </a:ext>
            </a:extLst>
          </p:cNvPr>
          <p:cNvSpPr>
            <a:spLocks noGrp="1"/>
          </p:cNvSpPr>
          <p:nvPr>
            <p:ph type="title"/>
          </p:nvPr>
        </p:nvSpPr>
        <p:spPr>
          <a:xfrm>
            <a:off x="0" y="254899"/>
            <a:ext cx="8913813" cy="914400"/>
          </a:xfrm>
        </p:spPr>
        <p:txBody>
          <a:bodyPr/>
          <a:lstStyle/>
          <a:p>
            <a:r>
              <a:rPr lang="en-US" dirty="0"/>
              <a:t>Agenda</a:t>
            </a:r>
          </a:p>
        </p:txBody>
      </p:sp>
      <p:sp>
        <p:nvSpPr>
          <p:cNvPr id="3" name="Content Placeholder 2">
            <a:extLst>
              <a:ext uri="{FF2B5EF4-FFF2-40B4-BE49-F238E27FC236}">
                <a16:creationId xmlns:a16="http://schemas.microsoft.com/office/drawing/2014/main" id="{1892E230-263F-4639-05AD-25DD5E44FA6E}"/>
              </a:ext>
            </a:extLst>
          </p:cNvPr>
          <p:cNvSpPr>
            <a:spLocks noGrp="1"/>
          </p:cNvSpPr>
          <p:nvPr>
            <p:ph idx="1"/>
          </p:nvPr>
        </p:nvSpPr>
        <p:spPr>
          <a:xfrm>
            <a:off x="511629" y="1266204"/>
            <a:ext cx="8305799" cy="5336897"/>
          </a:xfrm>
        </p:spPr>
        <p:txBody>
          <a:bodyPr>
            <a:normAutofit fontScale="32500" lnSpcReduction="20000"/>
          </a:bodyPr>
          <a:lstStyle/>
          <a:p>
            <a:r>
              <a:rPr lang="en-US" sz="4800" dirty="0">
                <a:latin typeface="Arial" panose="020B0604020202020204" pitchFamily="34" charset="0"/>
                <a:cs typeface="Arial" panose="020B0604020202020204" pitchFamily="34" charset="0"/>
              </a:rPr>
              <a:t>ANCBH mission, purposes, and brief history of the organization</a:t>
            </a:r>
          </a:p>
          <a:p>
            <a:r>
              <a:rPr lang="en-US" sz="4800" dirty="0">
                <a:latin typeface="Arial" panose="020B0604020202020204" pitchFamily="34" charset="0"/>
                <a:cs typeface="Arial" panose="020B0604020202020204" pitchFamily="34" charset="0"/>
              </a:rPr>
              <a:t>Advocacy</a:t>
            </a:r>
          </a:p>
          <a:p>
            <a:r>
              <a:rPr lang="en-US" sz="4800" dirty="0">
                <a:latin typeface="Arial" panose="020B0604020202020204" pitchFamily="34" charset="0"/>
                <a:cs typeface="Arial" panose="020B0604020202020204" pitchFamily="34" charset="0"/>
              </a:rPr>
              <a:t>Member categories, Review of current member specialties and roles, including our Executive Director and Program Consultant</a:t>
            </a:r>
          </a:p>
          <a:p>
            <a:r>
              <a:rPr lang="en-US" sz="4800" dirty="0">
                <a:latin typeface="Arial" panose="020B0604020202020204" pitchFamily="34" charset="0"/>
                <a:cs typeface="Arial" panose="020B0604020202020204" pitchFamily="34" charset="0"/>
              </a:rPr>
              <a:t>Meetings</a:t>
            </a:r>
          </a:p>
          <a:p>
            <a:r>
              <a:rPr lang="en-US" sz="4800" dirty="0">
                <a:latin typeface="Arial" panose="020B0604020202020204" pitchFamily="34" charset="0"/>
                <a:cs typeface="Arial" panose="020B0604020202020204" pitchFamily="34" charset="0"/>
              </a:rPr>
              <a:t>Member communication and communication strategies</a:t>
            </a:r>
          </a:p>
          <a:p>
            <a:r>
              <a:rPr lang="en-US" sz="4800" dirty="0">
                <a:latin typeface="Arial" panose="020B0604020202020204" pitchFamily="34" charset="0"/>
                <a:cs typeface="Arial" panose="020B0604020202020204" pitchFamily="34" charset="0"/>
              </a:rPr>
              <a:t>Networking and visibility</a:t>
            </a:r>
          </a:p>
          <a:p>
            <a:r>
              <a:rPr lang="en-US" sz="4800" dirty="0">
                <a:latin typeface="Arial" panose="020B0604020202020204" pitchFamily="34" charset="0"/>
                <a:cs typeface="Arial" panose="020B0604020202020204" pitchFamily="34" charset="0"/>
              </a:rPr>
              <a:t>Finances</a:t>
            </a:r>
          </a:p>
          <a:p>
            <a:r>
              <a:rPr lang="en-US" sz="4800" dirty="0">
                <a:latin typeface="Arial" panose="020B0604020202020204" pitchFamily="34" charset="0"/>
                <a:cs typeface="Arial" panose="020B0604020202020204" pitchFamily="34" charset="0"/>
              </a:rPr>
              <a:t>Partnerships</a:t>
            </a:r>
          </a:p>
          <a:p>
            <a:r>
              <a:rPr lang="en-US" sz="4800" dirty="0">
                <a:latin typeface="Arial" panose="020B0604020202020204" pitchFamily="34" charset="0"/>
                <a:cs typeface="Arial" panose="020B0604020202020204" pitchFamily="34" charset="0"/>
              </a:rPr>
              <a:t>Awards</a:t>
            </a:r>
          </a:p>
          <a:p>
            <a:r>
              <a:rPr lang="en-US" sz="4800" dirty="0">
                <a:latin typeface="Arial" panose="020B0604020202020204" pitchFamily="34" charset="0"/>
                <a:cs typeface="Arial" panose="020B0604020202020204" pitchFamily="34" charset="0"/>
              </a:rPr>
              <a:t>Current and past projects and initiatives</a:t>
            </a:r>
          </a:p>
          <a:p>
            <a:r>
              <a:rPr lang="en-US" sz="4800" dirty="0">
                <a:latin typeface="Arial" panose="020B0604020202020204" pitchFamily="34" charset="0"/>
                <a:cs typeface="Arial" panose="020B0604020202020204" pitchFamily="34" charset="0"/>
              </a:rPr>
              <a:t>Q&amp;A </a:t>
            </a:r>
          </a:p>
          <a:p>
            <a:pPr marL="0" indent="0">
              <a:buNone/>
            </a:pPr>
            <a:endParaRPr lang="en-US" dirty="0"/>
          </a:p>
        </p:txBody>
      </p:sp>
    </p:spTree>
    <p:extLst>
      <p:ext uri="{BB962C8B-B14F-4D97-AF65-F5344CB8AC3E}">
        <p14:creationId xmlns:p14="http://schemas.microsoft.com/office/powerpoint/2010/main" val="12941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A93F4-D659-834C-8704-F099FEAB22FA}"/>
              </a:ext>
            </a:extLst>
          </p:cNvPr>
          <p:cNvSpPr>
            <a:spLocks noGrp="1"/>
          </p:cNvSpPr>
          <p:nvPr>
            <p:ph type="title"/>
          </p:nvPr>
        </p:nvSpPr>
        <p:spPr>
          <a:xfrm>
            <a:off x="0" y="259151"/>
            <a:ext cx="8913813" cy="914400"/>
          </a:xfrm>
        </p:spPr>
        <p:txBody>
          <a:bodyPr>
            <a:normAutofit/>
          </a:bodyPr>
          <a:lstStyle/>
          <a:p>
            <a:r>
              <a:rPr lang="en-US" dirty="0"/>
              <a:t>Projects and Initiatives</a:t>
            </a:r>
          </a:p>
        </p:txBody>
      </p:sp>
      <p:sp>
        <p:nvSpPr>
          <p:cNvPr id="3" name="Content Placeholder 2">
            <a:extLst>
              <a:ext uri="{FF2B5EF4-FFF2-40B4-BE49-F238E27FC236}">
                <a16:creationId xmlns:a16="http://schemas.microsoft.com/office/drawing/2014/main" id="{613302D0-0416-FED6-4367-098852C36AF1}"/>
              </a:ext>
            </a:extLst>
          </p:cNvPr>
          <p:cNvSpPr>
            <a:spLocks noGrp="1"/>
          </p:cNvSpPr>
          <p:nvPr>
            <p:ph idx="1"/>
          </p:nvPr>
        </p:nvSpPr>
        <p:spPr>
          <a:xfrm>
            <a:off x="766762" y="1272210"/>
            <a:ext cx="7610476" cy="5227982"/>
          </a:xfrm>
        </p:spPr>
        <p:txBody>
          <a:bodyPr>
            <a:normAutofit fontScale="70000" lnSpcReduction="20000"/>
          </a:bodyPr>
          <a:lstStyle/>
          <a:p>
            <a:r>
              <a:rPr lang="en-US" sz="2400" dirty="0">
                <a:solidFill>
                  <a:schemeClr val="tx1"/>
                </a:solidFill>
              </a:rPr>
              <a:t>Define priorities based upon goals and collaborations with other agencies</a:t>
            </a:r>
          </a:p>
          <a:p>
            <a:r>
              <a:rPr lang="en-US" sz="2400" dirty="0">
                <a:solidFill>
                  <a:schemeClr val="tx1"/>
                </a:solidFill>
              </a:rPr>
              <a:t>Establish a relationship with NCACC (BOCC governance)</a:t>
            </a:r>
          </a:p>
          <a:p>
            <a:r>
              <a:rPr lang="en-US" sz="2400" dirty="0">
                <a:solidFill>
                  <a:schemeClr val="tx1"/>
                </a:solidFill>
              </a:rPr>
              <a:t>Hold every other month board meetings and an Annual Meeting for all members</a:t>
            </a:r>
          </a:p>
          <a:p>
            <a:r>
              <a:rPr lang="en-US" sz="2400" dirty="0">
                <a:solidFill>
                  <a:schemeClr val="tx1"/>
                </a:solidFill>
              </a:rPr>
              <a:t>Offer Governance Network Zoom meetings every other month for board member learning and networking.</a:t>
            </a:r>
          </a:p>
          <a:p>
            <a:r>
              <a:rPr lang="en-US" sz="2400" dirty="0">
                <a:solidFill>
                  <a:schemeClr val="tx1"/>
                </a:solidFill>
              </a:rPr>
              <a:t>Attend NCALHD and decentralized Public Health Region meetings</a:t>
            </a:r>
          </a:p>
          <a:p>
            <a:r>
              <a:rPr lang="en-US" sz="2400" dirty="0">
                <a:solidFill>
                  <a:schemeClr val="tx1"/>
                </a:solidFill>
              </a:rPr>
              <a:t>Provide up-to-date answers to questions from BOHs and Health Directors, including accreditation preparation.</a:t>
            </a:r>
          </a:p>
          <a:p>
            <a:r>
              <a:rPr lang="en-US" sz="2400" dirty="0">
                <a:solidFill>
                  <a:schemeClr val="tx1"/>
                </a:solidFill>
              </a:rPr>
              <a:t>Review nominations and select recipients for the Awards and Scholarships; and Recognize our board member contributions to public health</a:t>
            </a:r>
          </a:p>
          <a:p>
            <a:r>
              <a:rPr lang="en-US" sz="2400" dirty="0">
                <a:solidFill>
                  <a:schemeClr val="tx1"/>
                </a:solidFill>
              </a:rPr>
              <a:t>Mentor public health graduate students with projects</a:t>
            </a:r>
          </a:p>
          <a:p>
            <a:endParaRPr lang="en-US" sz="2500" dirty="0">
              <a:solidFill>
                <a:schemeClr val="tx1"/>
              </a:solidFill>
            </a:endParaRPr>
          </a:p>
          <a:p>
            <a:endParaRPr lang="en-US" dirty="0"/>
          </a:p>
        </p:txBody>
      </p:sp>
    </p:spTree>
    <p:extLst>
      <p:ext uri="{BB962C8B-B14F-4D97-AF65-F5344CB8AC3E}">
        <p14:creationId xmlns:p14="http://schemas.microsoft.com/office/powerpoint/2010/main" val="2871632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A93F4-D659-834C-8704-F099FEAB22FA}"/>
              </a:ext>
            </a:extLst>
          </p:cNvPr>
          <p:cNvSpPr>
            <a:spLocks noGrp="1"/>
          </p:cNvSpPr>
          <p:nvPr>
            <p:ph type="title"/>
          </p:nvPr>
        </p:nvSpPr>
        <p:spPr>
          <a:xfrm>
            <a:off x="0" y="259151"/>
            <a:ext cx="8913813" cy="914400"/>
          </a:xfrm>
        </p:spPr>
        <p:txBody>
          <a:bodyPr>
            <a:normAutofit fontScale="90000"/>
          </a:bodyPr>
          <a:lstStyle/>
          <a:p>
            <a:r>
              <a:rPr lang="en-US" dirty="0"/>
              <a:t>Specific Improvement and Initiatives</a:t>
            </a:r>
          </a:p>
        </p:txBody>
      </p:sp>
      <p:sp>
        <p:nvSpPr>
          <p:cNvPr id="3" name="Content Placeholder 2">
            <a:extLst>
              <a:ext uri="{FF2B5EF4-FFF2-40B4-BE49-F238E27FC236}">
                <a16:creationId xmlns:a16="http://schemas.microsoft.com/office/drawing/2014/main" id="{613302D0-0416-FED6-4367-098852C36AF1}"/>
              </a:ext>
            </a:extLst>
          </p:cNvPr>
          <p:cNvSpPr>
            <a:spLocks noGrp="1"/>
          </p:cNvSpPr>
          <p:nvPr>
            <p:ph idx="1"/>
          </p:nvPr>
        </p:nvSpPr>
        <p:spPr>
          <a:xfrm>
            <a:off x="766762" y="1272210"/>
            <a:ext cx="7610476" cy="5227982"/>
          </a:xfrm>
        </p:spPr>
        <p:txBody>
          <a:bodyPr>
            <a:normAutofit fontScale="77500" lnSpcReduction="20000"/>
          </a:bodyPr>
          <a:lstStyle/>
          <a:p>
            <a:r>
              <a:rPr lang="en-US" sz="2400" dirty="0">
                <a:solidFill>
                  <a:schemeClr val="tx1"/>
                </a:solidFill>
              </a:rPr>
              <a:t>Update and provide BOH training for new board members</a:t>
            </a:r>
          </a:p>
          <a:p>
            <a:r>
              <a:rPr lang="en-US" sz="2400" dirty="0">
                <a:solidFill>
                  <a:schemeClr val="tx1"/>
                </a:solidFill>
              </a:rPr>
              <a:t>Recruit new ANCBH Board Members</a:t>
            </a:r>
          </a:p>
          <a:p>
            <a:r>
              <a:rPr lang="en-US" sz="2400" dirty="0">
                <a:solidFill>
                  <a:schemeClr val="tx1"/>
                </a:solidFill>
              </a:rPr>
              <a:t>Sponsor the Board Chair Network (Governance network) to fulfill our mission</a:t>
            </a:r>
          </a:p>
          <a:p>
            <a:r>
              <a:rPr lang="en-US" sz="2400" dirty="0">
                <a:solidFill>
                  <a:schemeClr val="tx1"/>
                </a:solidFill>
              </a:rPr>
              <a:t>Train on the </a:t>
            </a:r>
            <a:r>
              <a:rPr lang="en-US" sz="2400" dirty="0" err="1">
                <a:solidFill>
                  <a:schemeClr val="tx1"/>
                </a:solidFill>
              </a:rPr>
              <a:t>BetterUnite</a:t>
            </a:r>
            <a:r>
              <a:rPr lang="en-US" sz="2400" dirty="0">
                <a:solidFill>
                  <a:schemeClr val="tx1"/>
                </a:solidFill>
              </a:rPr>
              <a:t>® registration and  payment software</a:t>
            </a:r>
          </a:p>
          <a:p>
            <a:r>
              <a:rPr lang="en-US" sz="2400" dirty="0">
                <a:solidFill>
                  <a:schemeClr val="tx1"/>
                </a:solidFill>
              </a:rPr>
              <a:t>Seek fundraising ideas to offer reduced training fees</a:t>
            </a:r>
          </a:p>
          <a:p>
            <a:r>
              <a:rPr lang="en-US" sz="2400" dirty="0">
                <a:solidFill>
                  <a:schemeClr val="tx1"/>
                </a:solidFill>
              </a:rPr>
              <a:t>Define automated process to archive documents for Board members with protection</a:t>
            </a:r>
          </a:p>
          <a:p>
            <a:r>
              <a:rPr lang="en-US" sz="2400" dirty="0">
                <a:solidFill>
                  <a:schemeClr val="tx1"/>
                </a:solidFill>
              </a:rPr>
              <a:t>Support initiatives in Public Health disciplines across the state</a:t>
            </a:r>
          </a:p>
          <a:p>
            <a:r>
              <a:rPr lang="en-US" sz="2400" dirty="0">
                <a:solidFill>
                  <a:schemeClr val="tx1"/>
                </a:solidFill>
              </a:rPr>
              <a:t>Partner with Gillings SPH and NCIPH/UNC SOG to train BOH members to enable confidence in writing rules and other legislative policies </a:t>
            </a:r>
          </a:p>
          <a:p>
            <a:pPr marL="0" indent="0">
              <a:buNone/>
            </a:pPr>
            <a:endParaRPr lang="en-US" sz="2400" dirty="0">
              <a:solidFill>
                <a:schemeClr val="tx1"/>
              </a:solidFill>
            </a:endParaRPr>
          </a:p>
          <a:p>
            <a:endParaRPr lang="en-US" sz="2500" dirty="0">
              <a:solidFill>
                <a:schemeClr val="tx1"/>
              </a:solidFill>
            </a:endParaRPr>
          </a:p>
          <a:p>
            <a:endParaRPr lang="en-US" dirty="0"/>
          </a:p>
        </p:txBody>
      </p:sp>
    </p:spTree>
    <p:extLst>
      <p:ext uri="{BB962C8B-B14F-4D97-AF65-F5344CB8AC3E}">
        <p14:creationId xmlns:p14="http://schemas.microsoft.com/office/powerpoint/2010/main" val="181057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AD68C-EF06-F5C0-A907-5A426421545A}"/>
              </a:ext>
            </a:extLst>
          </p:cNvPr>
          <p:cNvSpPr>
            <a:spLocks noGrp="1"/>
          </p:cNvSpPr>
          <p:nvPr>
            <p:ph type="title"/>
          </p:nvPr>
        </p:nvSpPr>
        <p:spPr>
          <a:xfrm>
            <a:off x="0" y="259152"/>
            <a:ext cx="8913813" cy="914400"/>
          </a:xfrm>
        </p:spPr>
        <p:txBody>
          <a:bodyPr/>
          <a:lstStyle/>
          <a:p>
            <a:r>
              <a:rPr lang="en-US" dirty="0"/>
              <a:t>Past Projects and Initiatives</a:t>
            </a:r>
          </a:p>
        </p:txBody>
      </p:sp>
      <p:sp>
        <p:nvSpPr>
          <p:cNvPr id="3" name="Content Placeholder 2">
            <a:extLst>
              <a:ext uri="{FF2B5EF4-FFF2-40B4-BE49-F238E27FC236}">
                <a16:creationId xmlns:a16="http://schemas.microsoft.com/office/drawing/2014/main" id="{B4C8CA0B-9C50-A0FE-9DB1-EFAC984333AF}"/>
              </a:ext>
            </a:extLst>
          </p:cNvPr>
          <p:cNvSpPr>
            <a:spLocks noGrp="1"/>
          </p:cNvSpPr>
          <p:nvPr>
            <p:ph idx="1"/>
          </p:nvPr>
        </p:nvSpPr>
        <p:spPr>
          <a:xfrm>
            <a:off x="766762" y="1545771"/>
            <a:ext cx="7610476" cy="5123386"/>
          </a:xfrm>
        </p:spPr>
        <p:txBody>
          <a:bodyPr>
            <a:normAutofit fontScale="32500" lnSpcReduction="20000"/>
          </a:bodyPr>
          <a:lstStyle/>
          <a:p>
            <a:r>
              <a:rPr lang="en-US" sz="4500" dirty="0">
                <a:solidFill>
                  <a:schemeClr val="tx1"/>
                </a:solidFill>
              </a:rPr>
              <a:t>Wrote letters of support for public health and pharmacy advocacy</a:t>
            </a:r>
          </a:p>
          <a:p>
            <a:r>
              <a:rPr lang="en-US" sz="4500" dirty="0">
                <a:solidFill>
                  <a:schemeClr val="tx1"/>
                </a:solidFill>
              </a:rPr>
              <a:t>Recommended professionals for the NCPHA Partnership Award 2023</a:t>
            </a:r>
          </a:p>
          <a:p>
            <a:r>
              <a:rPr lang="en-US" sz="4500" dirty="0">
                <a:solidFill>
                  <a:schemeClr val="tx1"/>
                </a:solidFill>
              </a:rPr>
              <a:t>Developed a recruitment plan, talking points sheet, and a training model that is ongoing</a:t>
            </a:r>
          </a:p>
          <a:p>
            <a:r>
              <a:rPr lang="en-US" sz="4500" dirty="0">
                <a:solidFill>
                  <a:schemeClr val="tx1"/>
                </a:solidFill>
              </a:rPr>
              <a:t>Advocated for Medicaid expansion, smoking/tobacco use (Tobacco 21), infant mortality, DEIB, and streamlining processes for covid vaccines/treatments</a:t>
            </a:r>
          </a:p>
          <a:p>
            <a:r>
              <a:rPr lang="en-US" sz="4500" dirty="0">
                <a:solidFill>
                  <a:schemeClr val="tx1"/>
                </a:solidFill>
              </a:rPr>
              <a:t>Submitted ideas in the development of NALBOH Accreditation Self Monitoring documents</a:t>
            </a:r>
          </a:p>
          <a:p>
            <a:r>
              <a:rPr lang="en-US" sz="4500" dirty="0">
                <a:solidFill>
                  <a:schemeClr val="tx1"/>
                </a:solidFill>
              </a:rPr>
              <a:t>Informed local BOH members and Health Directors of new thoughts and services via  our quarterly ANCBH newsletter. </a:t>
            </a:r>
          </a:p>
          <a:p>
            <a:r>
              <a:rPr lang="en-US" sz="4500" dirty="0">
                <a:solidFill>
                  <a:schemeClr val="tx1"/>
                </a:solidFill>
              </a:rPr>
              <a:t>Celebrated our members who won national awards /were elected to national office and board positions (NALBOH)</a:t>
            </a:r>
          </a:p>
          <a:p>
            <a:r>
              <a:rPr lang="en-US" sz="4500" dirty="0">
                <a:solidFill>
                  <a:schemeClr val="tx1"/>
                </a:solidFill>
              </a:rPr>
              <a:t>Hosted an annual Public Health Nursing Conference to recognize the value provided by our nursing staff</a:t>
            </a:r>
          </a:p>
          <a:p>
            <a:endParaRPr lang="en-US" sz="4500" dirty="0">
              <a:solidFill>
                <a:schemeClr val="tx1"/>
              </a:solidFill>
            </a:endParaRPr>
          </a:p>
          <a:p>
            <a:pPr marL="0" indent="0">
              <a:buNone/>
            </a:pPr>
            <a:endParaRPr lang="en-US" sz="4000" dirty="0"/>
          </a:p>
          <a:p>
            <a:pPr marL="0" indent="0">
              <a:buNone/>
            </a:pPr>
            <a:endParaRPr lang="en-US" dirty="0"/>
          </a:p>
        </p:txBody>
      </p:sp>
    </p:spTree>
    <p:extLst>
      <p:ext uri="{BB962C8B-B14F-4D97-AF65-F5344CB8AC3E}">
        <p14:creationId xmlns:p14="http://schemas.microsoft.com/office/powerpoint/2010/main" val="15525704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712BE-96CD-83A2-9CB5-15A07565B6C6}"/>
              </a:ext>
            </a:extLst>
          </p:cNvPr>
          <p:cNvSpPr>
            <a:spLocks noGrp="1"/>
          </p:cNvSpPr>
          <p:nvPr>
            <p:ph type="title"/>
          </p:nvPr>
        </p:nvSpPr>
        <p:spPr>
          <a:xfrm>
            <a:off x="0" y="298908"/>
            <a:ext cx="8913813" cy="914400"/>
          </a:xfrm>
        </p:spPr>
        <p:txBody>
          <a:bodyPr/>
          <a:lstStyle/>
          <a:p>
            <a:r>
              <a:rPr lang="en-US" dirty="0"/>
              <a:t>Past Projects/Grants</a:t>
            </a:r>
          </a:p>
        </p:txBody>
      </p:sp>
      <p:sp>
        <p:nvSpPr>
          <p:cNvPr id="3" name="Content Placeholder 2">
            <a:extLst>
              <a:ext uri="{FF2B5EF4-FFF2-40B4-BE49-F238E27FC236}">
                <a16:creationId xmlns:a16="http://schemas.microsoft.com/office/drawing/2014/main" id="{08BCE100-737B-47D7-8C48-9F4D5A0E8DF3}"/>
              </a:ext>
            </a:extLst>
          </p:cNvPr>
          <p:cNvSpPr>
            <a:spLocks noGrp="1"/>
          </p:cNvSpPr>
          <p:nvPr>
            <p:ph idx="1"/>
          </p:nvPr>
        </p:nvSpPr>
        <p:spPr>
          <a:xfrm>
            <a:off x="766762" y="1213308"/>
            <a:ext cx="7610476" cy="5470521"/>
          </a:xfrm>
        </p:spPr>
        <p:txBody>
          <a:bodyPr>
            <a:normAutofit fontScale="92500" lnSpcReduction="10000"/>
          </a:bodyPr>
          <a:lstStyle/>
          <a:p>
            <a:r>
              <a:rPr lang="en-US" dirty="0">
                <a:solidFill>
                  <a:schemeClr val="tx1"/>
                </a:solidFill>
              </a:rPr>
              <a:t>Provided a community-based blood pressure program</a:t>
            </a:r>
          </a:p>
          <a:p>
            <a:pPr lvl="1"/>
            <a:r>
              <a:rPr lang="en-US" dirty="0">
                <a:solidFill>
                  <a:schemeClr val="tx1"/>
                </a:solidFill>
              </a:rPr>
              <a:t>American Heart Association and ANCBH established a community-based BP program in </a:t>
            </a:r>
            <a:r>
              <a:rPr lang="en-US" b="0" i="0" dirty="0">
                <a:solidFill>
                  <a:schemeClr val="tx1"/>
                </a:solidFill>
                <a:effectLst/>
              </a:rPr>
              <a:t>2022 for blood pressure screening, education, and referral in collaboration with local health departments in Guilford and Forsyth counties (Triad) to provide cardiovascular self-management options due to the lack of community education and wellness centers in communities. This effort addressed access to health promotion and cardiovascular disease prevention. </a:t>
            </a:r>
            <a:endParaRPr lang="en-US" dirty="0">
              <a:solidFill>
                <a:schemeClr val="tx1"/>
              </a:solidFill>
            </a:endParaRPr>
          </a:p>
          <a:p>
            <a:r>
              <a:rPr lang="en-US" dirty="0">
                <a:solidFill>
                  <a:schemeClr val="tx1"/>
                </a:solidFill>
              </a:rPr>
              <a:t>Organized Public Health Nurses Conference</a:t>
            </a:r>
          </a:p>
          <a:p>
            <a:pPr lvl="1"/>
            <a:r>
              <a:rPr lang="en-US" b="0" i="0" dirty="0">
                <a:solidFill>
                  <a:schemeClr val="tx1"/>
                </a:solidFill>
                <a:effectLst/>
              </a:rPr>
              <a:t>ANCBH saw the clear need to celebrate and acknowledge the work of Public Health Nurses in NC after the pandemic.  Nurses from all public health departments in North Carolina were invited for a day of teaching, training, celebration, fun, and fellowship.   More than 200 public health nurses attended the conference on May 5, 2023 in Greensboro.  Repeated in 2024.</a:t>
            </a:r>
          </a:p>
          <a:p>
            <a:r>
              <a:rPr lang="en-US" dirty="0">
                <a:solidFill>
                  <a:schemeClr val="tx1"/>
                </a:solidFill>
              </a:rPr>
              <a:t>Sought support from granting agencies to improve the science of public health and services offered</a:t>
            </a:r>
          </a:p>
          <a:p>
            <a:endParaRPr lang="en-US" dirty="0">
              <a:solidFill>
                <a:schemeClr val="tx1"/>
              </a:solidFill>
            </a:endParaRPr>
          </a:p>
          <a:p>
            <a:pPr marL="0" indent="0">
              <a:buNone/>
            </a:pPr>
            <a:endParaRPr lang="en-US" dirty="0"/>
          </a:p>
          <a:p>
            <a:pPr marL="349250" lvl="1" indent="0">
              <a:buNone/>
            </a:pPr>
            <a:endParaRPr lang="en-US" dirty="0"/>
          </a:p>
          <a:p>
            <a:pPr marL="0" indent="0">
              <a:buNone/>
            </a:pPr>
            <a:endParaRPr lang="en-US" dirty="0"/>
          </a:p>
        </p:txBody>
      </p:sp>
    </p:spTree>
    <p:extLst>
      <p:ext uri="{BB962C8B-B14F-4D97-AF65-F5344CB8AC3E}">
        <p14:creationId xmlns:p14="http://schemas.microsoft.com/office/powerpoint/2010/main" val="1368388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467874"/>
            <a:ext cx="8913813" cy="914400"/>
          </a:xfrm>
          <a:ln>
            <a:solidFill>
              <a:srgbClr val="CCCCFF"/>
            </a:solidFill>
          </a:ln>
        </p:spPr>
        <p:txBody>
          <a:bodyPr>
            <a:normAutofit/>
          </a:bodyPr>
          <a:lstStyle/>
          <a:p>
            <a:r>
              <a:rPr lang="en-US" dirty="0"/>
              <a:t>So, What is ANCBH’s </a:t>
            </a:r>
            <a:r>
              <a:rPr lang="en-US" b="1" dirty="0">
                <a:solidFill>
                  <a:schemeClr val="accent1">
                    <a:lumMod val="75000"/>
                  </a:schemeClr>
                </a:solidFill>
              </a:rPr>
              <a:t>Focus</a:t>
            </a:r>
            <a:r>
              <a:rPr lang="en-US" dirty="0"/>
              <a:t>?</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332509" y="1502257"/>
            <a:ext cx="8581304" cy="5067508"/>
          </a:xfrm>
          <a:ln w="12700">
            <a:solidFill>
              <a:srgbClr val="0C0000"/>
            </a:solidFill>
          </a:ln>
        </p:spPr>
        <p:txBody>
          <a:bodyPr>
            <a:normAutofit/>
          </a:bodyPr>
          <a:lstStyle/>
          <a:p>
            <a:endParaRPr lang="en-US" sz="2400" b="1" dirty="0">
              <a:solidFill>
                <a:srgbClr val="92D050"/>
              </a:solidFill>
            </a:endParaRPr>
          </a:p>
          <a:p>
            <a:r>
              <a:rPr lang="en-US" sz="3200" b="1" dirty="0">
                <a:solidFill>
                  <a:schemeClr val="accent1">
                    <a:lumMod val="75000"/>
                  </a:schemeClr>
                </a:solidFill>
              </a:rPr>
              <a:t> Support</a:t>
            </a:r>
            <a:r>
              <a:rPr lang="en-US" sz="2400" b="1" dirty="0">
                <a:solidFill>
                  <a:schemeClr val="accent1">
                    <a:lumMod val="75000"/>
                  </a:schemeClr>
                </a:solidFill>
              </a:rPr>
              <a:t> </a:t>
            </a:r>
            <a:r>
              <a:rPr lang="en-US" sz="2400" b="1" dirty="0">
                <a:solidFill>
                  <a:schemeClr val="tx1"/>
                </a:solidFill>
              </a:rPr>
              <a:t>local</a:t>
            </a:r>
            <a:r>
              <a:rPr lang="en-US" sz="2400" b="1" dirty="0">
                <a:solidFill>
                  <a:schemeClr val="accent1">
                    <a:lumMod val="75000"/>
                  </a:schemeClr>
                </a:solidFill>
              </a:rPr>
              <a:t> </a:t>
            </a:r>
            <a:r>
              <a:rPr lang="en-US" sz="2400" b="1" dirty="0">
                <a:solidFill>
                  <a:schemeClr val="tx1"/>
                </a:solidFill>
              </a:rPr>
              <a:t>Boards of Health and Health Directors</a:t>
            </a:r>
          </a:p>
          <a:p>
            <a:r>
              <a:rPr lang="en-US" sz="3200" b="1" dirty="0">
                <a:solidFill>
                  <a:schemeClr val="accent1">
                    <a:lumMod val="75000"/>
                  </a:schemeClr>
                </a:solidFill>
              </a:rPr>
              <a:t> Advocate</a:t>
            </a:r>
            <a:r>
              <a:rPr lang="en-US" sz="2400" b="1" dirty="0">
                <a:solidFill>
                  <a:schemeClr val="accent1">
                    <a:lumMod val="75000"/>
                  </a:schemeClr>
                </a:solidFill>
              </a:rPr>
              <a:t> </a:t>
            </a:r>
            <a:r>
              <a:rPr lang="en-US" sz="2400" b="1" dirty="0">
                <a:solidFill>
                  <a:schemeClr val="tx1"/>
                </a:solidFill>
              </a:rPr>
              <a:t>for improved public health services</a:t>
            </a:r>
          </a:p>
          <a:p>
            <a:r>
              <a:rPr lang="en-US" sz="3200" b="1" dirty="0">
                <a:solidFill>
                  <a:schemeClr val="tx1"/>
                </a:solidFill>
              </a:rPr>
              <a:t> </a:t>
            </a:r>
            <a:r>
              <a:rPr lang="en-US" sz="3200" b="1" dirty="0">
                <a:solidFill>
                  <a:schemeClr val="accent1">
                    <a:lumMod val="75000"/>
                  </a:schemeClr>
                </a:solidFill>
              </a:rPr>
              <a:t>Coordinate </a:t>
            </a:r>
            <a:r>
              <a:rPr lang="en-US" sz="2400" b="1" dirty="0">
                <a:solidFill>
                  <a:srgbClr val="0C0000"/>
                </a:solidFill>
              </a:rPr>
              <a:t>training and projects</a:t>
            </a:r>
            <a:endParaRPr lang="en-US" sz="2400" b="1" dirty="0">
              <a:solidFill>
                <a:schemeClr val="tx1"/>
              </a:solidFill>
            </a:endParaRPr>
          </a:p>
          <a:p>
            <a:r>
              <a:rPr lang="en-US" sz="3200" b="1" dirty="0">
                <a:solidFill>
                  <a:schemeClr val="accent1">
                    <a:lumMod val="75000"/>
                  </a:schemeClr>
                </a:solidFill>
              </a:rPr>
              <a:t> Move forward </a:t>
            </a:r>
            <a:r>
              <a:rPr lang="en-US" sz="2400" b="1" dirty="0">
                <a:solidFill>
                  <a:schemeClr val="tx1"/>
                </a:solidFill>
              </a:rPr>
              <a:t>with the resources we have without burning out our members, in our ’current’ climate of health care; present a united force for our citizens/legislators/Health Directors in our state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601268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you think?</a:t>
            </a:r>
          </a:p>
        </p:txBody>
      </p:sp>
      <p:sp>
        <p:nvSpPr>
          <p:cNvPr id="3" name="Content Placeholder 2"/>
          <p:cNvSpPr>
            <a:spLocks noGrp="1"/>
          </p:cNvSpPr>
          <p:nvPr>
            <p:ph idx="1"/>
          </p:nvPr>
        </p:nvSpPr>
        <p:spPr/>
        <p:txBody>
          <a:bodyPr/>
          <a:lstStyle/>
          <a:p>
            <a:r>
              <a:rPr lang="en-US" b="1" dirty="0"/>
              <a:t>What special skills and passions do you bring to the board?</a:t>
            </a:r>
          </a:p>
          <a:p>
            <a:endParaRPr lang="en-US" dirty="0"/>
          </a:p>
          <a:p>
            <a:r>
              <a:rPr lang="en-US" b="1" dirty="0"/>
              <a:t>What may ANCBH do to help you in supporting Boards of Health as they provide public health services for citizens in NC?</a:t>
            </a:r>
          </a:p>
        </p:txBody>
      </p:sp>
    </p:spTree>
    <p:extLst>
      <p:ext uri="{BB962C8B-B14F-4D97-AF65-F5344CB8AC3E}">
        <p14:creationId xmlns:p14="http://schemas.microsoft.com/office/powerpoint/2010/main" val="41061923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F8EAC-958D-1575-C3F2-9E4D7C944EA9}"/>
              </a:ext>
            </a:extLst>
          </p:cNvPr>
          <p:cNvSpPr>
            <a:spLocks noGrp="1"/>
          </p:cNvSpPr>
          <p:nvPr>
            <p:ph type="title"/>
          </p:nvPr>
        </p:nvSpPr>
        <p:spPr>
          <a:xfrm>
            <a:off x="2878052" y="774757"/>
            <a:ext cx="3158411" cy="802579"/>
          </a:xfrm>
        </p:spPr>
        <p:txBody>
          <a:bodyPr vert="horz" lIns="68580" tIns="34290" rIns="68580" bIns="34290" rtlCol="0" anchor="b">
            <a:normAutofit/>
          </a:bodyPr>
          <a:lstStyle/>
          <a:p>
            <a:r>
              <a:rPr lang="en-US" sz="4400" dirty="0">
                <a:solidFill>
                  <a:srgbClr val="FEFFFF"/>
                </a:solidFill>
              </a:rPr>
              <a:t>Questions?</a:t>
            </a:r>
          </a:p>
        </p:txBody>
      </p:sp>
      <p:pic>
        <p:nvPicPr>
          <p:cNvPr id="6" name="Graphic 5" descr="Questions">
            <a:extLst>
              <a:ext uri="{FF2B5EF4-FFF2-40B4-BE49-F238E27FC236}">
                <a16:creationId xmlns:a16="http://schemas.microsoft.com/office/drawing/2014/main" id="{D2030DDF-1CBE-5084-3D7D-83477C0B9CE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23074" y="2238796"/>
            <a:ext cx="3697851" cy="3697851"/>
          </a:xfrm>
          <a:prstGeom prst="rect">
            <a:avLst/>
          </a:prstGeom>
        </p:spPr>
      </p:pic>
    </p:spTree>
    <p:extLst>
      <p:ext uri="{BB962C8B-B14F-4D97-AF65-F5344CB8AC3E}">
        <p14:creationId xmlns:p14="http://schemas.microsoft.com/office/powerpoint/2010/main" val="3922468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D222A-617B-51AD-34DA-D9B06EE87451}"/>
              </a:ext>
            </a:extLst>
          </p:cNvPr>
          <p:cNvSpPr>
            <a:spLocks noGrp="1"/>
          </p:cNvSpPr>
          <p:nvPr>
            <p:ph type="title"/>
          </p:nvPr>
        </p:nvSpPr>
        <p:spPr/>
        <p:txBody>
          <a:bodyPr/>
          <a:lstStyle/>
          <a:p>
            <a:r>
              <a:rPr lang="en-US" dirty="0"/>
              <a:t>ANCBH Website</a:t>
            </a:r>
          </a:p>
        </p:txBody>
      </p:sp>
      <p:sp>
        <p:nvSpPr>
          <p:cNvPr id="3" name="Content Placeholder 2">
            <a:extLst>
              <a:ext uri="{FF2B5EF4-FFF2-40B4-BE49-F238E27FC236}">
                <a16:creationId xmlns:a16="http://schemas.microsoft.com/office/drawing/2014/main" id="{1C8A1725-D4C6-EBC6-7EA6-FE719AE0C3AE}"/>
              </a:ext>
            </a:extLst>
          </p:cNvPr>
          <p:cNvSpPr>
            <a:spLocks noGrp="1"/>
          </p:cNvSpPr>
          <p:nvPr>
            <p:ph idx="1"/>
          </p:nvPr>
        </p:nvSpPr>
        <p:spPr/>
        <p:txBody>
          <a:bodyPr/>
          <a:lstStyle/>
          <a:p>
            <a:r>
              <a:rPr lang="en-US" b="1" dirty="0">
                <a:hlinkClick r:id="rId2"/>
              </a:rPr>
              <a:t>https://www.ancbh.org/</a:t>
            </a:r>
            <a:r>
              <a:rPr lang="en-US" b="1" dirty="0"/>
              <a:t> </a:t>
            </a:r>
          </a:p>
          <a:p>
            <a:pPr marL="0" indent="0">
              <a:buNone/>
            </a:pPr>
            <a:endParaRPr lang="en-US" b="1" dirty="0"/>
          </a:p>
          <a:p>
            <a:pPr marL="0" indent="0">
              <a:buNone/>
            </a:pPr>
            <a:endParaRPr lang="en-US" b="1" dirty="0"/>
          </a:p>
          <a:p>
            <a:pPr marL="0" indent="0">
              <a:buNone/>
            </a:pPr>
            <a:endParaRPr lang="en-US" dirty="0"/>
          </a:p>
        </p:txBody>
      </p:sp>
      <p:pic>
        <p:nvPicPr>
          <p:cNvPr id="4" name="Picture 3" descr="A close up of a logo&#10;&#10;Description automatically generated">
            <a:extLst>
              <a:ext uri="{FF2B5EF4-FFF2-40B4-BE49-F238E27FC236}">
                <a16:creationId xmlns:a16="http://schemas.microsoft.com/office/drawing/2014/main" id="{0A9EA27B-03CD-D386-A03B-7745332D9BA6}"/>
              </a:ext>
            </a:extLst>
          </p:cNvPr>
          <p:cNvPicPr>
            <a:picLocks noChangeAspect="1"/>
          </p:cNvPicPr>
          <p:nvPr/>
        </p:nvPicPr>
        <p:blipFill>
          <a:blip r:embed="rId3"/>
          <a:stretch>
            <a:fillRect/>
          </a:stretch>
        </p:blipFill>
        <p:spPr>
          <a:xfrm>
            <a:off x="685800" y="3555664"/>
            <a:ext cx="7772400" cy="1854536"/>
          </a:xfrm>
          <a:prstGeom prst="rect">
            <a:avLst/>
          </a:prstGeom>
          <a:ln w="95250">
            <a:solidFill>
              <a:schemeClr val="accent1"/>
            </a:solidFill>
          </a:ln>
        </p:spPr>
      </p:pic>
    </p:spTree>
    <p:extLst>
      <p:ext uri="{BB962C8B-B14F-4D97-AF65-F5344CB8AC3E}">
        <p14:creationId xmlns:p14="http://schemas.microsoft.com/office/powerpoint/2010/main" val="3887944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CA808-2342-A4D8-C640-957148CB1E55}"/>
              </a:ext>
            </a:extLst>
          </p:cNvPr>
          <p:cNvSpPr>
            <a:spLocks noGrp="1"/>
          </p:cNvSpPr>
          <p:nvPr>
            <p:ph type="title"/>
          </p:nvPr>
        </p:nvSpPr>
        <p:spPr>
          <a:xfrm>
            <a:off x="0" y="298909"/>
            <a:ext cx="8913813" cy="914400"/>
          </a:xfrm>
        </p:spPr>
        <p:txBody>
          <a:bodyPr>
            <a:normAutofit fontScale="90000"/>
          </a:bodyPr>
          <a:lstStyle/>
          <a:p>
            <a:r>
              <a:rPr lang="en-US" dirty="0"/>
              <a:t>ANCBH Mission, Purposes, and Brief History of the Organization</a:t>
            </a:r>
          </a:p>
        </p:txBody>
      </p:sp>
      <p:sp>
        <p:nvSpPr>
          <p:cNvPr id="3" name="Content Placeholder 2">
            <a:extLst>
              <a:ext uri="{FF2B5EF4-FFF2-40B4-BE49-F238E27FC236}">
                <a16:creationId xmlns:a16="http://schemas.microsoft.com/office/drawing/2014/main" id="{8D5AA011-21E8-8EA1-5590-44684AF38720}"/>
              </a:ext>
            </a:extLst>
          </p:cNvPr>
          <p:cNvSpPr>
            <a:spLocks noGrp="1"/>
          </p:cNvSpPr>
          <p:nvPr>
            <p:ph idx="1"/>
          </p:nvPr>
        </p:nvSpPr>
        <p:spPr>
          <a:xfrm>
            <a:off x="370115" y="1382988"/>
            <a:ext cx="8436428" cy="5176103"/>
          </a:xfrm>
        </p:spPr>
        <p:txBody>
          <a:bodyPr>
            <a:normAutofit lnSpcReduction="10000"/>
          </a:bodyPr>
          <a:lstStyle/>
          <a:p>
            <a:r>
              <a:rPr lang="en-US" dirty="0"/>
              <a:t>Incorporated in 1986.</a:t>
            </a:r>
          </a:p>
          <a:p>
            <a:pPr algn="l" fontAlgn="base"/>
            <a:r>
              <a:rPr lang="en-US" b="1" dirty="0"/>
              <a:t>Goal: </a:t>
            </a:r>
            <a:r>
              <a:rPr lang="en-US" b="1" dirty="0">
                <a:solidFill>
                  <a:srgbClr val="000000"/>
                </a:solidFill>
              </a:rPr>
              <a:t>T</a:t>
            </a:r>
            <a:r>
              <a:rPr lang="en-US" b="1" i="0" dirty="0">
                <a:solidFill>
                  <a:srgbClr val="000000"/>
                </a:solidFill>
                <a:effectLst/>
              </a:rPr>
              <a:t>o pursue excellence in public health in North Carolina by providing leadership and support for local Boards of Health in their efforts to protect and promote the public's health.  And its purposes remain focused on the health of the public by:</a:t>
            </a:r>
          </a:p>
          <a:p>
            <a:pPr lvl="2" fontAlgn="base">
              <a:buFont typeface="Arial" panose="020B0604020202020204" pitchFamily="34" charset="0"/>
              <a:buChar char="•"/>
            </a:pPr>
            <a:r>
              <a:rPr lang="en-US" b="0" i="0" dirty="0">
                <a:solidFill>
                  <a:srgbClr val="000000"/>
                </a:solidFill>
                <a:effectLst/>
              </a:rPr>
              <a:t>Promoting for the citizens of North Carolina.</a:t>
            </a:r>
            <a:r>
              <a:rPr lang="en-US" b="1" dirty="0">
                <a:solidFill>
                  <a:schemeClr val="accent1">
                    <a:lumMod val="75000"/>
                  </a:schemeClr>
                </a:solidFill>
              </a:rPr>
              <a:t> high standards of comprehensive public health services </a:t>
            </a:r>
            <a:endParaRPr lang="en-US" b="0" i="0" dirty="0">
              <a:solidFill>
                <a:srgbClr val="000000"/>
              </a:solidFill>
              <a:effectLst/>
            </a:endParaRPr>
          </a:p>
          <a:p>
            <a:pPr lvl="2" fontAlgn="base">
              <a:buFont typeface="Arial" panose="020B0604020202020204" pitchFamily="34" charset="0"/>
              <a:buChar char="•"/>
            </a:pPr>
            <a:r>
              <a:rPr lang="en-US" b="0" i="0" dirty="0">
                <a:solidFill>
                  <a:srgbClr val="000000"/>
                </a:solidFill>
                <a:effectLst/>
              </a:rPr>
              <a:t>Providing </a:t>
            </a:r>
            <a:r>
              <a:rPr lang="en-US" b="1" i="0" dirty="0">
                <a:solidFill>
                  <a:schemeClr val="accent1">
                    <a:lumMod val="75000"/>
                  </a:schemeClr>
                </a:solidFill>
                <a:effectLst/>
              </a:rPr>
              <a:t>consultation and education </a:t>
            </a:r>
            <a:r>
              <a:rPr lang="en-US" b="0" i="0" dirty="0">
                <a:solidFill>
                  <a:srgbClr val="000000"/>
                </a:solidFill>
                <a:effectLst/>
              </a:rPr>
              <a:t>for, and facilitate the exchange of ideas among, Board of Health members.</a:t>
            </a:r>
          </a:p>
          <a:p>
            <a:pPr lvl="2" fontAlgn="base">
              <a:buFont typeface="Arial" panose="020B0604020202020204" pitchFamily="34" charset="0"/>
              <a:buChar char="•"/>
            </a:pPr>
            <a:r>
              <a:rPr lang="en-US" b="0" i="0" dirty="0">
                <a:solidFill>
                  <a:srgbClr val="000000"/>
                </a:solidFill>
                <a:effectLst/>
              </a:rPr>
              <a:t>Supporting </a:t>
            </a:r>
            <a:r>
              <a:rPr lang="en-US" b="1" i="0" dirty="0">
                <a:solidFill>
                  <a:schemeClr val="accent1">
                    <a:lumMod val="75000"/>
                  </a:schemeClr>
                </a:solidFill>
                <a:effectLst/>
              </a:rPr>
              <a:t>health policy and finance issues </a:t>
            </a:r>
            <a:r>
              <a:rPr lang="en-US" b="0" i="0" dirty="0">
                <a:solidFill>
                  <a:srgbClr val="000000"/>
                </a:solidFill>
                <a:effectLst/>
              </a:rPr>
              <a:t>in support of public health in North Carolina.</a:t>
            </a:r>
          </a:p>
          <a:p>
            <a:pPr lvl="2" fontAlgn="base">
              <a:buFont typeface="Arial" panose="020B0604020202020204" pitchFamily="34" charset="0"/>
              <a:buChar char="•"/>
            </a:pPr>
            <a:r>
              <a:rPr lang="en-US" b="0" i="0" dirty="0">
                <a:solidFill>
                  <a:srgbClr val="000000"/>
                </a:solidFill>
                <a:effectLst/>
              </a:rPr>
              <a:t>Promoting </a:t>
            </a:r>
            <a:r>
              <a:rPr lang="en-US" b="1" i="0" dirty="0">
                <a:solidFill>
                  <a:schemeClr val="accent1">
                    <a:lumMod val="75000"/>
                  </a:schemeClr>
                </a:solidFill>
                <a:effectLst/>
              </a:rPr>
              <a:t>close working relationships</a:t>
            </a:r>
            <a:r>
              <a:rPr lang="en-US" b="0" i="0" dirty="0">
                <a:solidFill>
                  <a:schemeClr val="accent1">
                    <a:lumMod val="75000"/>
                  </a:schemeClr>
                </a:solidFill>
                <a:effectLst/>
              </a:rPr>
              <a:t> </a:t>
            </a:r>
            <a:r>
              <a:rPr lang="en-US" b="0" i="0" dirty="0">
                <a:solidFill>
                  <a:srgbClr val="000000"/>
                </a:solidFill>
                <a:effectLst/>
              </a:rPr>
              <a:t>between local Boards of Health and other allied agencies.</a:t>
            </a:r>
          </a:p>
          <a:p>
            <a:pPr lvl="2" fontAlgn="base">
              <a:buFont typeface="Arial" panose="020B0604020202020204" pitchFamily="34" charset="0"/>
              <a:buChar char="•"/>
            </a:pPr>
            <a:r>
              <a:rPr lang="en-US" b="0" i="0" dirty="0">
                <a:solidFill>
                  <a:srgbClr val="000000"/>
                </a:solidFill>
                <a:effectLst/>
              </a:rPr>
              <a:t>Promoting </a:t>
            </a:r>
            <a:r>
              <a:rPr lang="en-US" b="1" i="0" dirty="0">
                <a:solidFill>
                  <a:schemeClr val="accent1">
                    <a:lumMod val="75000"/>
                  </a:schemeClr>
                </a:solidFill>
                <a:effectLst/>
              </a:rPr>
              <a:t>programs and projects </a:t>
            </a:r>
            <a:r>
              <a:rPr lang="en-US" b="0" i="0" dirty="0">
                <a:solidFill>
                  <a:srgbClr val="000000"/>
                </a:solidFill>
                <a:effectLst/>
              </a:rPr>
              <a:t>deemed necessary to protect and promote the health of the citizens in North Carolina.</a:t>
            </a:r>
          </a:p>
          <a:p>
            <a:pPr lvl="2" fontAlgn="base">
              <a:buFont typeface="Arial" panose="020B0604020202020204" pitchFamily="34" charset="0"/>
              <a:buChar char="•"/>
            </a:pPr>
            <a:r>
              <a:rPr lang="en-US" b="0" i="0" dirty="0">
                <a:solidFill>
                  <a:srgbClr val="000000"/>
                </a:solidFill>
                <a:effectLst/>
              </a:rPr>
              <a:t>Supporting </a:t>
            </a:r>
            <a:r>
              <a:rPr lang="en-US" b="1" i="0" dirty="0">
                <a:solidFill>
                  <a:schemeClr val="accent1">
                    <a:lumMod val="75000"/>
                  </a:schemeClr>
                </a:solidFill>
                <a:effectLst/>
              </a:rPr>
              <a:t>public awareness </a:t>
            </a:r>
            <a:r>
              <a:rPr lang="en-US" b="0" i="0" dirty="0">
                <a:solidFill>
                  <a:srgbClr val="000000"/>
                </a:solidFill>
                <a:effectLst/>
              </a:rPr>
              <a:t>of public health issues and dangers.</a:t>
            </a:r>
          </a:p>
          <a:p>
            <a:endParaRPr lang="en-US" dirty="0"/>
          </a:p>
        </p:txBody>
      </p:sp>
    </p:spTree>
    <p:extLst>
      <p:ext uri="{BB962C8B-B14F-4D97-AF65-F5344CB8AC3E}">
        <p14:creationId xmlns:p14="http://schemas.microsoft.com/office/powerpoint/2010/main" val="1544333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467874"/>
            <a:ext cx="8913813" cy="914400"/>
          </a:xfrm>
        </p:spPr>
        <p:txBody>
          <a:bodyPr>
            <a:normAutofit/>
          </a:bodyPr>
          <a:lstStyle/>
          <a:p>
            <a:r>
              <a:rPr lang="en-US" dirty="0"/>
              <a:t>Advocacy</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413657" y="1502257"/>
            <a:ext cx="8349343" cy="5067508"/>
          </a:xfrm>
        </p:spPr>
        <p:txBody>
          <a:bodyPr>
            <a:normAutofit lnSpcReduction="10000"/>
          </a:bodyPr>
          <a:lstStyle/>
          <a:p>
            <a:r>
              <a:rPr lang="en-US" dirty="0"/>
              <a:t>Most important book on this topic was written by a past member of ANCBH, Dr. Robert R. Blackburn.  Note:  This also has application to education.</a:t>
            </a:r>
          </a:p>
          <a:p>
            <a:pPr lvl="1"/>
            <a:r>
              <a:rPr lang="en-US" i="1" dirty="0"/>
              <a:t>Advocacy from A to Z</a:t>
            </a:r>
          </a:p>
          <a:p>
            <a:r>
              <a:rPr lang="en-US" dirty="0"/>
              <a:t>Advocacy efforts can involve supporting other public health agencies’ position statements, as well as development of our own statements.  Letters of support have been written in support of disciplines to improve services to our citizens, and also for recommending persons for awards in the public health arena.</a:t>
            </a:r>
          </a:p>
          <a:p>
            <a:r>
              <a:rPr lang="en-US" b="1" dirty="0">
                <a:solidFill>
                  <a:schemeClr val="accent1">
                    <a:lumMod val="75000"/>
                  </a:schemeClr>
                </a:solidFill>
              </a:rPr>
              <a:t>Advocacy</a:t>
            </a:r>
            <a:r>
              <a:rPr lang="en-US" b="1" dirty="0">
                <a:solidFill>
                  <a:srgbClr val="92D050"/>
                </a:solidFill>
              </a:rPr>
              <a:t> </a:t>
            </a:r>
            <a:r>
              <a:rPr lang="en-US" dirty="0"/>
              <a:t>is educating on an idea or service.  </a:t>
            </a:r>
            <a:r>
              <a:rPr lang="en-US" b="1" dirty="0">
                <a:solidFill>
                  <a:schemeClr val="accent1">
                    <a:lumMod val="75000"/>
                  </a:schemeClr>
                </a:solidFill>
              </a:rPr>
              <a:t>Lobbying</a:t>
            </a:r>
            <a:r>
              <a:rPr lang="en-US" dirty="0"/>
              <a:t> is suggesting a legislator vote for your idea/program.</a:t>
            </a:r>
          </a:p>
          <a:p>
            <a:r>
              <a:rPr lang="en-US" b="1" dirty="0">
                <a:solidFill>
                  <a:schemeClr val="tx1"/>
                </a:solidFill>
              </a:rPr>
              <a:t>Our goal is to help members of BOHs to better advocate for public health to their county commissioners.</a:t>
            </a:r>
          </a:p>
          <a:p>
            <a:pPr marL="0" indent="0">
              <a:buNone/>
            </a:pPr>
            <a:endParaRPr lang="en-US" dirty="0"/>
          </a:p>
        </p:txBody>
      </p:sp>
    </p:spTree>
    <p:extLst>
      <p:ext uri="{BB962C8B-B14F-4D97-AF65-F5344CB8AC3E}">
        <p14:creationId xmlns:p14="http://schemas.microsoft.com/office/powerpoint/2010/main" val="2842917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1F8DB-47D1-2DFA-53AF-30EA260A581A}"/>
              </a:ext>
            </a:extLst>
          </p:cNvPr>
          <p:cNvSpPr>
            <a:spLocks noGrp="1"/>
          </p:cNvSpPr>
          <p:nvPr>
            <p:ph type="title"/>
          </p:nvPr>
        </p:nvSpPr>
        <p:spPr/>
        <p:txBody>
          <a:bodyPr/>
          <a:lstStyle/>
          <a:p>
            <a:r>
              <a:rPr lang="en-US" dirty="0"/>
              <a:t>NC Board of Health Models</a:t>
            </a:r>
          </a:p>
        </p:txBody>
      </p:sp>
      <p:sp>
        <p:nvSpPr>
          <p:cNvPr id="3" name="Content Placeholder 2">
            <a:extLst>
              <a:ext uri="{FF2B5EF4-FFF2-40B4-BE49-F238E27FC236}">
                <a16:creationId xmlns:a16="http://schemas.microsoft.com/office/drawing/2014/main" id="{3C7FBA2E-D39E-FFFA-6673-4E3C91FEC0E9}"/>
              </a:ext>
            </a:extLst>
          </p:cNvPr>
          <p:cNvSpPr>
            <a:spLocks noGrp="1"/>
          </p:cNvSpPr>
          <p:nvPr>
            <p:ph sz="half" idx="1"/>
          </p:nvPr>
        </p:nvSpPr>
        <p:spPr>
          <a:xfrm>
            <a:off x="424543" y="2595563"/>
            <a:ext cx="4259217" cy="3681412"/>
          </a:xfrm>
        </p:spPr>
        <p:txBody>
          <a:bodyPr>
            <a:normAutofit fontScale="85000" lnSpcReduction="10000"/>
          </a:bodyPr>
          <a:lstStyle/>
          <a:p>
            <a:r>
              <a:rPr lang="en-US" b="1" dirty="0"/>
              <a:t>Traditional Board of Health in each county </a:t>
            </a:r>
          </a:p>
          <a:p>
            <a:pPr lvl="1"/>
            <a:r>
              <a:rPr lang="en-US" dirty="0"/>
              <a:t>45 local boards of health</a:t>
            </a:r>
          </a:p>
          <a:p>
            <a:pPr lvl="1"/>
            <a:r>
              <a:rPr lang="en-US" dirty="0"/>
              <a:t>Membership defined in NC Statutes GS 130 A-34 with specific disciplines</a:t>
            </a:r>
          </a:p>
          <a:p>
            <a:r>
              <a:rPr lang="en-US" b="1" dirty="0"/>
              <a:t>Consolidated Human Services Agency</a:t>
            </a:r>
          </a:p>
          <a:p>
            <a:pPr lvl="1"/>
            <a:r>
              <a:rPr lang="en-US" dirty="0"/>
              <a:t>2012;  GS 130A-34; 130A-43; 153A-77</a:t>
            </a:r>
          </a:p>
          <a:p>
            <a:pPr lvl="1"/>
            <a:r>
              <a:rPr lang="en-US" dirty="0"/>
              <a:t>Several human services departments joined with one consolidated Director</a:t>
            </a:r>
          </a:p>
          <a:p>
            <a:pPr lvl="1"/>
            <a:r>
              <a:rPr lang="en-US" dirty="0"/>
              <a:t>Commissioners serve as BOH</a:t>
            </a:r>
          </a:p>
          <a:p>
            <a:pPr lvl="2"/>
            <a:r>
              <a:rPr lang="en-US" dirty="0"/>
              <a:t>Advisory Committee required</a:t>
            </a:r>
          </a:p>
          <a:p>
            <a:pPr lvl="1"/>
            <a:r>
              <a:rPr lang="en-US" dirty="0"/>
              <a:t>31 consolidated boards of health</a:t>
            </a:r>
          </a:p>
        </p:txBody>
      </p:sp>
      <p:sp>
        <p:nvSpPr>
          <p:cNvPr id="4" name="Content Placeholder 3">
            <a:extLst>
              <a:ext uri="{FF2B5EF4-FFF2-40B4-BE49-F238E27FC236}">
                <a16:creationId xmlns:a16="http://schemas.microsoft.com/office/drawing/2014/main" id="{DB0CF261-46A9-F007-91DF-001976A61B18}"/>
              </a:ext>
            </a:extLst>
          </p:cNvPr>
          <p:cNvSpPr>
            <a:spLocks noGrp="1"/>
          </p:cNvSpPr>
          <p:nvPr>
            <p:ph sz="half" idx="2"/>
          </p:nvPr>
        </p:nvSpPr>
        <p:spPr>
          <a:xfrm>
            <a:off x="5147533" y="2595563"/>
            <a:ext cx="3766279" cy="3681412"/>
          </a:xfrm>
        </p:spPr>
        <p:txBody>
          <a:bodyPr>
            <a:normAutofit fontScale="85000" lnSpcReduction="10000"/>
          </a:bodyPr>
          <a:lstStyle/>
          <a:p>
            <a:r>
              <a:rPr lang="en-US" b="1" dirty="0"/>
              <a:t>District Health Department (multicounty)</a:t>
            </a:r>
          </a:p>
          <a:p>
            <a:pPr lvl="1"/>
            <a:r>
              <a:rPr lang="en-US" dirty="0"/>
              <a:t>2 or more counties</a:t>
            </a:r>
          </a:p>
          <a:p>
            <a:pPr lvl="1"/>
            <a:r>
              <a:rPr lang="en-US" dirty="0"/>
              <a:t>GS 130A-34</a:t>
            </a:r>
          </a:p>
          <a:p>
            <a:pPr lvl="1"/>
            <a:r>
              <a:rPr lang="en-US" dirty="0"/>
              <a:t>8 districts</a:t>
            </a:r>
          </a:p>
          <a:p>
            <a:r>
              <a:rPr lang="en-US" b="1" dirty="0"/>
              <a:t>Public Health Authority and Public Hospital Authority</a:t>
            </a:r>
          </a:p>
          <a:p>
            <a:pPr lvl="1"/>
            <a:r>
              <a:rPr lang="en-US" dirty="0"/>
              <a:t>GS 130A-45 to 130A-45.13</a:t>
            </a:r>
          </a:p>
          <a:p>
            <a:pPr lvl="1"/>
            <a:r>
              <a:rPr lang="en-US" dirty="0"/>
              <a:t>Cabarrus – Public Hospital Authority</a:t>
            </a:r>
          </a:p>
          <a:p>
            <a:pPr lvl="1"/>
            <a:r>
              <a:rPr lang="en-US" dirty="0"/>
              <a:t>Mecklenburg – Public Health Authority</a:t>
            </a:r>
          </a:p>
          <a:p>
            <a:endParaRPr lang="en-US" dirty="0"/>
          </a:p>
        </p:txBody>
      </p:sp>
    </p:spTree>
    <p:extLst>
      <p:ext uri="{BB962C8B-B14F-4D97-AF65-F5344CB8AC3E}">
        <p14:creationId xmlns:p14="http://schemas.microsoft.com/office/powerpoint/2010/main" val="1329723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lide2" descr="Dropdown">
            <a:extLst>
              <a:ext uri="{FF2B5EF4-FFF2-40B4-BE49-F238E27FC236}">
                <a16:creationId xmlns:a16="http://schemas.microsoft.com/office/drawing/2014/main" id="{44FB2FED-C816-9207-BDB0-23052093599D}"/>
              </a:ext>
            </a:extLst>
          </p:cNvPr>
          <p:cNvPicPr>
            <a:picLocks noChangeAspect="1"/>
          </p:cNvPicPr>
          <p:nvPr/>
        </p:nvPicPr>
        <p:blipFill>
          <a:blip r:embed="rId2" cstate="email">
            <a:extLst>
              <a:ext uri="{28A0092B-C50C-407E-A947-70E740481C1C}">
                <a14:useLocalDpi xmlns:a14="http://schemas.microsoft.com/office/drawing/2010/main" val="0"/>
              </a:ext>
            </a:extLst>
          </a:blip>
          <a:srcRect r="3362" b="13220"/>
          <a:stretch>
            <a:fillRect/>
          </a:stretch>
        </p:blipFill>
        <p:spPr>
          <a:xfrm>
            <a:off x="663332" y="329236"/>
            <a:ext cx="7817336" cy="5263181"/>
          </a:xfrm>
          <a:prstGeom prst="rect">
            <a:avLst/>
          </a:prstGeom>
        </p:spPr>
      </p:pic>
      <p:sp>
        <p:nvSpPr>
          <p:cNvPr id="11" name="Title 1">
            <a:extLst>
              <a:ext uri="{FF2B5EF4-FFF2-40B4-BE49-F238E27FC236}">
                <a16:creationId xmlns:a16="http://schemas.microsoft.com/office/drawing/2014/main" id="{20960CA2-01D3-596E-C4BA-157DA0B0EBEC}"/>
              </a:ext>
            </a:extLst>
          </p:cNvPr>
          <p:cNvSpPr>
            <a:spLocks noGrp="1"/>
          </p:cNvSpPr>
          <p:nvPr>
            <p:ph type="title"/>
          </p:nvPr>
        </p:nvSpPr>
        <p:spPr>
          <a:xfrm>
            <a:off x="115093" y="5724939"/>
            <a:ext cx="8913813" cy="914400"/>
          </a:xfrm>
        </p:spPr>
        <p:txBody>
          <a:bodyPr/>
          <a:lstStyle/>
          <a:p>
            <a:r>
              <a:rPr lang="en-US" dirty="0"/>
              <a:t>North Carolina Boards of Health</a:t>
            </a:r>
          </a:p>
        </p:txBody>
      </p:sp>
    </p:spTree>
    <p:extLst>
      <p:ext uri="{BB962C8B-B14F-4D97-AF65-F5344CB8AC3E}">
        <p14:creationId xmlns:p14="http://schemas.microsoft.com/office/powerpoint/2010/main" val="3381508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7FC9B-2FAA-4253-B8ED-F7ED39890F26}"/>
              </a:ext>
            </a:extLst>
          </p:cNvPr>
          <p:cNvSpPr>
            <a:spLocks noGrp="1"/>
          </p:cNvSpPr>
          <p:nvPr>
            <p:ph type="title"/>
          </p:nvPr>
        </p:nvSpPr>
        <p:spPr>
          <a:xfrm>
            <a:off x="0" y="288970"/>
            <a:ext cx="8913813" cy="914400"/>
          </a:xfrm>
        </p:spPr>
        <p:txBody>
          <a:bodyPr/>
          <a:lstStyle/>
          <a:p>
            <a:r>
              <a:rPr lang="en-US" dirty="0"/>
              <a:t>Member Categories</a:t>
            </a:r>
          </a:p>
        </p:txBody>
      </p:sp>
      <p:sp>
        <p:nvSpPr>
          <p:cNvPr id="3" name="Content Placeholder 2">
            <a:extLst>
              <a:ext uri="{FF2B5EF4-FFF2-40B4-BE49-F238E27FC236}">
                <a16:creationId xmlns:a16="http://schemas.microsoft.com/office/drawing/2014/main" id="{77639C56-4D28-5A31-52C6-E4072282AE5A}"/>
              </a:ext>
            </a:extLst>
          </p:cNvPr>
          <p:cNvSpPr>
            <a:spLocks noGrp="1"/>
          </p:cNvSpPr>
          <p:nvPr>
            <p:ph idx="1"/>
          </p:nvPr>
        </p:nvSpPr>
        <p:spPr>
          <a:xfrm>
            <a:off x="413657" y="1351722"/>
            <a:ext cx="8338457" cy="5118653"/>
          </a:xfrm>
        </p:spPr>
        <p:txBody>
          <a:bodyPr>
            <a:normAutofit lnSpcReduction="10000"/>
          </a:bodyPr>
          <a:lstStyle/>
          <a:p>
            <a:r>
              <a:rPr lang="en-US" b="1" dirty="0"/>
              <a:t>Institutional</a:t>
            </a:r>
          </a:p>
          <a:p>
            <a:pPr lvl="1"/>
            <a:r>
              <a:rPr lang="en-US" dirty="0"/>
              <a:t>Counties who pay their dues; may vote at the Annual Meeting and nominate officers for the organization.</a:t>
            </a:r>
          </a:p>
          <a:p>
            <a:r>
              <a:rPr lang="en-US" b="1" dirty="0"/>
              <a:t>Individual</a:t>
            </a:r>
          </a:p>
          <a:p>
            <a:pPr lvl="1"/>
            <a:r>
              <a:rPr lang="en-US" dirty="0"/>
              <a:t>Current members of local Boards of Health (have been sworn-in to serve on their BOH).</a:t>
            </a:r>
          </a:p>
          <a:p>
            <a:r>
              <a:rPr lang="en-US" b="1" dirty="0"/>
              <a:t>Associate</a:t>
            </a:r>
          </a:p>
          <a:p>
            <a:pPr lvl="1"/>
            <a:r>
              <a:rPr lang="en-US" dirty="0"/>
              <a:t>Past sworn-in member of a BOH or a liaison to a public health organization who support the goals of ANCBH and has a passion for public health.</a:t>
            </a:r>
          </a:p>
          <a:p>
            <a:r>
              <a:rPr lang="en-US" b="1" dirty="0"/>
              <a:t>Emeritus Director</a:t>
            </a:r>
          </a:p>
          <a:p>
            <a:pPr lvl="1"/>
            <a:r>
              <a:rPr lang="en-US" dirty="0"/>
              <a:t>An honor awarded to a past officer of the organization for continued excellence and service.  Has voting privileges and has lifetime membership to serve as desired.</a:t>
            </a:r>
          </a:p>
          <a:p>
            <a:pPr marL="0" indent="0">
              <a:buNone/>
            </a:pPr>
            <a:endParaRPr lang="en-US" dirty="0"/>
          </a:p>
        </p:txBody>
      </p:sp>
    </p:spTree>
    <p:extLst>
      <p:ext uri="{BB962C8B-B14F-4D97-AF65-F5344CB8AC3E}">
        <p14:creationId xmlns:p14="http://schemas.microsoft.com/office/powerpoint/2010/main" val="1546674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CA916-A94B-523F-FB40-55295A21F4AA}"/>
              </a:ext>
            </a:extLst>
          </p:cNvPr>
          <p:cNvSpPr>
            <a:spLocks noGrp="1"/>
          </p:cNvSpPr>
          <p:nvPr>
            <p:ph type="title"/>
          </p:nvPr>
        </p:nvSpPr>
        <p:spPr>
          <a:xfrm>
            <a:off x="0" y="467874"/>
            <a:ext cx="8913813" cy="914400"/>
          </a:xfrm>
        </p:spPr>
        <p:txBody>
          <a:bodyPr>
            <a:normAutofit fontScale="90000"/>
          </a:bodyPr>
          <a:lstStyle/>
          <a:p>
            <a:r>
              <a:rPr lang="en-US" dirty="0"/>
              <a:t>Review of Current Member Specialties and Roles</a:t>
            </a:r>
          </a:p>
        </p:txBody>
      </p:sp>
      <p:sp>
        <p:nvSpPr>
          <p:cNvPr id="3" name="Content Placeholder 2">
            <a:extLst>
              <a:ext uri="{FF2B5EF4-FFF2-40B4-BE49-F238E27FC236}">
                <a16:creationId xmlns:a16="http://schemas.microsoft.com/office/drawing/2014/main" id="{D48289AF-0466-ACC7-1097-0DDC6A8F8075}"/>
              </a:ext>
            </a:extLst>
          </p:cNvPr>
          <p:cNvSpPr>
            <a:spLocks noGrp="1"/>
          </p:cNvSpPr>
          <p:nvPr>
            <p:ph idx="1"/>
          </p:nvPr>
        </p:nvSpPr>
        <p:spPr>
          <a:xfrm>
            <a:off x="563419" y="1502257"/>
            <a:ext cx="8350394" cy="5067508"/>
          </a:xfrm>
        </p:spPr>
        <p:txBody>
          <a:bodyPr>
            <a:normAutofit/>
          </a:bodyPr>
          <a:lstStyle/>
          <a:p>
            <a:r>
              <a:rPr lang="en-US" b="1" dirty="0"/>
              <a:t>Jean Douglas</a:t>
            </a:r>
            <a:r>
              <a:rPr lang="en-US" dirty="0"/>
              <a:t>: Past President and Pharmacist  (Guilford County)</a:t>
            </a:r>
          </a:p>
          <a:p>
            <a:r>
              <a:rPr lang="en-US" b="1" dirty="0"/>
              <a:t>Ben Tillett</a:t>
            </a:r>
            <a:r>
              <a:rPr lang="en-US" dirty="0"/>
              <a:t>: President and Pharmacist  (Person County)</a:t>
            </a:r>
          </a:p>
          <a:p>
            <a:r>
              <a:rPr lang="en-US" b="1" dirty="0"/>
              <a:t>Edna Hensey</a:t>
            </a:r>
            <a:r>
              <a:rPr lang="en-US" dirty="0"/>
              <a:t>: Treasurer and Citizens for Public Health liaison  (Wake County)</a:t>
            </a:r>
          </a:p>
          <a:p>
            <a:r>
              <a:rPr lang="en-US" b="1" dirty="0"/>
              <a:t>Barbara Ann Hughes</a:t>
            </a:r>
            <a:r>
              <a:rPr lang="en-US" dirty="0"/>
              <a:t>: Director Emeritus, past president and Dietician  (Wake)</a:t>
            </a:r>
          </a:p>
          <a:p>
            <a:r>
              <a:rPr lang="en-US" b="1" dirty="0"/>
              <a:t>Deborah Fortune</a:t>
            </a:r>
            <a:r>
              <a:rPr lang="en-US" dirty="0"/>
              <a:t>: Assistant Professor, Public Health Education at NCCU (Durham)</a:t>
            </a:r>
          </a:p>
          <a:p>
            <a:r>
              <a:rPr lang="en-US" b="1" dirty="0"/>
              <a:t>John Kessler</a:t>
            </a:r>
            <a:r>
              <a:rPr lang="en-US" dirty="0"/>
              <a:t>: ANCBH webmaster, and Pharmacist  (Chatham)</a:t>
            </a:r>
          </a:p>
          <a:p>
            <a:r>
              <a:rPr lang="en-US" b="1" dirty="0"/>
              <a:t>Herbert Garrison</a:t>
            </a:r>
            <a:r>
              <a:rPr lang="en-US" dirty="0"/>
              <a:t>:  Physician Chair of BOH and Associate Dean Continuing Education (Pitt)</a:t>
            </a:r>
          </a:p>
          <a:p>
            <a:endParaRPr lang="en-US" dirty="0"/>
          </a:p>
        </p:txBody>
      </p:sp>
    </p:spTree>
    <p:extLst>
      <p:ext uri="{BB962C8B-B14F-4D97-AF65-F5344CB8AC3E}">
        <p14:creationId xmlns:p14="http://schemas.microsoft.com/office/powerpoint/2010/main" val="278854006"/>
      </p:ext>
    </p:extLst>
  </p:cSld>
  <p:clrMapOvr>
    <a:masterClrMapping/>
  </p:clrMapOvr>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1044</TotalTime>
  <Words>2455</Words>
  <Application>Microsoft Office PowerPoint</Application>
  <PresentationFormat>On-screen Show (4:3)</PresentationFormat>
  <Paragraphs>204</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Century Gothic</vt:lpstr>
      <vt:lpstr>Wingdings</vt:lpstr>
      <vt:lpstr>Wingdings 2</vt:lpstr>
      <vt:lpstr>Perception</vt:lpstr>
      <vt:lpstr>ANCBH New Member Discussions</vt:lpstr>
      <vt:lpstr>Agenda</vt:lpstr>
      <vt:lpstr>ANCBH Website</vt:lpstr>
      <vt:lpstr>ANCBH Mission, Purposes, and Brief History of the Organization</vt:lpstr>
      <vt:lpstr>Advocacy</vt:lpstr>
      <vt:lpstr>NC Board of Health Models</vt:lpstr>
      <vt:lpstr>North Carolina Boards of Health</vt:lpstr>
      <vt:lpstr>Member Categories</vt:lpstr>
      <vt:lpstr>Review of Current Member Specialties and Roles</vt:lpstr>
      <vt:lpstr>Review of Current Member Specialties and Roles, continued</vt:lpstr>
      <vt:lpstr>Executive Director</vt:lpstr>
      <vt:lpstr>Meetings</vt:lpstr>
      <vt:lpstr>Member Communication</vt:lpstr>
      <vt:lpstr>Communication Strategies</vt:lpstr>
      <vt:lpstr>Networking and Visibility</vt:lpstr>
      <vt:lpstr>Finances</vt:lpstr>
      <vt:lpstr>Partnerships</vt:lpstr>
      <vt:lpstr>Annual Awards</vt:lpstr>
      <vt:lpstr>Committees</vt:lpstr>
      <vt:lpstr>Projects and Initiatives</vt:lpstr>
      <vt:lpstr>Specific Improvement and Initiatives</vt:lpstr>
      <vt:lpstr>Past Projects and Initiatives</vt:lpstr>
      <vt:lpstr>Past Projects/Grants</vt:lpstr>
      <vt:lpstr>So, What is ANCBH’s Focus?</vt:lpstr>
      <vt:lpstr>What do you think?</vt:lpstr>
      <vt:lpstr>Questions?</vt:lpstr>
    </vt:vector>
  </TitlesOfParts>
  <Company>NIH/NIEHS/CMPB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Goals, Membership and Services</dc:title>
  <dc:creator>Dr. Susan Elmore</dc:creator>
  <cp:lastModifiedBy>Jean Douglas</cp:lastModifiedBy>
  <cp:revision>53</cp:revision>
  <dcterms:created xsi:type="dcterms:W3CDTF">2017-01-20T21:38:53Z</dcterms:created>
  <dcterms:modified xsi:type="dcterms:W3CDTF">2025-08-11T15:33:38Z</dcterms:modified>
</cp:coreProperties>
</file>